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58" r:id="rId44"/>
    <p:sldId id="299" r:id="rId45"/>
    <p:sldId id="300" r:id="rId46"/>
    <p:sldId id="302" r:id="rId47"/>
    <p:sldId id="303" r:id="rId48"/>
    <p:sldId id="304" r:id="rId49"/>
    <p:sldId id="301" r:id="rId5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us\Pulpit\Kopia%20Zeszyt1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Documents%20and%20Settings\us\Pulpit\Kopia%20Zeszyt1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000020345093499"/>
          <c:y val="9.0278083896497593E-2"/>
          <c:w val="0.87191515991056678"/>
          <c:h val="0.75347477713615363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Arkusz1!$B$4:$B$18</c:f>
              <c:strCache>
                <c:ptCount val="15"/>
                <c:pt idx="0">
                  <c:v>III</c:v>
                </c:pt>
                <c:pt idx="1">
                  <c:v>IIIi</c:v>
                </c:pt>
                <c:pt idx="2">
                  <c:v>IV</c:v>
                </c:pt>
                <c:pt idx="3">
                  <c:v>Ivi</c:v>
                </c:pt>
                <c:pt idx="4">
                  <c:v>V</c:v>
                </c:pt>
                <c:pt idx="5">
                  <c:v>Vi</c:v>
                </c:pt>
                <c:pt idx="6">
                  <c:v>VI</c:v>
                </c:pt>
                <c:pt idx="7">
                  <c:v>Vii</c:v>
                </c:pt>
                <c:pt idx="8">
                  <c:v>VII</c:v>
                </c:pt>
                <c:pt idx="9">
                  <c:v>VIIi</c:v>
                </c:pt>
                <c:pt idx="10">
                  <c:v>VIII</c:v>
                </c:pt>
                <c:pt idx="11">
                  <c:v>VIIIi</c:v>
                </c:pt>
                <c:pt idx="12">
                  <c:v>IX</c:v>
                </c:pt>
                <c:pt idx="13">
                  <c:v>Ixi</c:v>
                </c:pt>
                <c:pt idx="14">
                  <c:v>X</c:v>
                </c:pt>
              </c:strCache>
            </c:strRef>
          </c:cat>
          <c:val>
            <c:numRef>
              <c:f>Arkusz1!$C$4:$C$18</c:f>
              <c:numCache>
                <c:formatCode>General</c:formatCode>
                <c:ptCount val="15"/>
                <c:pt idx="0">
                  <c:v>40</c:v>
                </c:pt>
                <c:pt idx="1">
                  <c:v>60</c:v>
                </c:pt>
                <c:pt idx="2">
                  <c:v>75</c:v>
                </c:pt>
                <c:pt idx="3">
                  <c:v>86</c:v>
                </c:pt>
                <c:pt idx="4">
                  <c:v>90</c:v>
                </c:pt>
                <c:pt idx="5">
                  <c:v>86</c:v>
                </c:pt>
                <c:pt idx="6">
                  <c:v>70</c:v>
                </c:pt>
                <c:pt idx="7">
                  <c:v>50</c:v>
                </c:pt>
                <c:pt idx="8">
                  <c:v>65</c:v>
                </c:pt>
                <c:pt idx="9">
                  <c:v>75</c:v>
                </c:pt>
                <c:pt idx="10">
                  <c:v>90</c:v>
                </c:pt>
                <c:pt idx="11">
                  <c:v>90</c:v>
                </c:pt>
                <c:pt idx="12">
                  <c:v>86</c:v>
                </c:pt>
                <c:pt idx="13">
                  <c:v>80</c:v>
                </c:pt>
                <c:pt idx="14">
                  <c:v>60</c:v>
                </c:pt>
              </c:numCache>
            </c:numRef>
          </c:val>
          <c:smooth val="1"/>
        </c:ser>
        <c:marker val="1"/>
        <c:axId val="56930688"/>
        <c:axId val="56947840"/>
      </c:lineChart>
      <c:catAx>
        <c:axId val="56930688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947840"/>
        <c:crosses val="autoZero"/>
        <c:lblAlgn val="ctr"/>
        <c:lblOffset val="100"/>
        <c:tickLblSkip val="1"/>
        <c:tickMarkSkip val="1"/>
      </c:catAx>
      <c:valAx>
        <c:axId val="56947840"/>
        <c:scaling>
          <c:orientation val="minMax"/>
        </c:scaling>
        <c:axPos val="l"/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930688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000020345093494"/>
          <c:y val="9.0278083896497593E-2"/>
          <c:w val="0.75000152588201052"/>
          <c:h val="0.75347477713615363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Arkusz1!$B$4:$B$18</c:f>
              <c:strCache>
                <c:ptCount val="15"/>
                <c:pt idx="0">
                  <c:v>III</c:v>
                </c:pt>
                <c:pt idx="1">
                  <c:v>IIIi</c:v>
                </c:pt>
                <c:pt idx="2">
                  <c:v>IV</c:v>
                </c:pt>
                <c:pt idx="3">
                  <c:v>Ivi</c:v>
                </c:pt>
                <c:pt idx="4">
                  <c:v>V</c:v>
                </c:pt>
                <c:pt idx="5">
                  <c:v>Vi</c:v>
                </c:pt>
                <c:pt idx="6">
                  <c:v>VI</c:v>
                </c:pt>
                <c:pt idx="7">
                  <c:v>Vii</c:v>
                </c:pt>
                <c:pt idx="8">
                  <c:v>VII</c:v>
                </c:pt>
                <c:pt idx="9">
                  <c:v>VIIi</c:v>
                </c:pt>
                <c:pt idx="10">
                  <c:v>VIII</c:v>
                </c:pt>
                <c:pt idx="11">
                  <c:v>VIIIi</c:v>
                </c:pt>
                <c:pt idx="12">
                  <c:v>IX</c:v>
                </c:pt>
                <c:pt idx="13">
                  <c:v>Ixi</c:v>
                </c:pt>
                <c:pt idx="14">
                  <c:v>X</c:v>
                </c:pt>
              </c:strCache>
            </c:strRef>
          </c:cat>
          <c:val>
            <c:numRef>
              <c:f>Arkusz1!$C$4:$C$18</c:f>
              <c:numCache>
                <c:formatCode>General</c:formatCode>
                <c:ptCount val="15"/>
                <c:pt idx="0">
                  <c:v>40</c:v>
                </c:pt>
                <c:pt idx="1">
                  <c:v>60</c:v>
                </c:pt>
                <c:pt idx="2">
                  <c:v>75</c:v>
                </c:pt>
                <c:pt idx="3">
                  <c:v>86</c:v>
                </c:pt>
                <c:pt idx="4">
                  <c:v>90</c:v>
                </c:pt>
                <c:pt idx="5">
                  <c:v>86</c:v>
                </c:pt>
                <c:pt idx="6">
                  <c:v>70</c:v>
                </c:pt>
                <c:pt idx="7">
                  <c:v>50</c:v>
                </c:pt>
                <c:pt idx="8">
                  <c:v>65</c:v>
                </c:pt>
                <c:pt idx="9">
                  <c:v>75</c:v>
                </c:pt>
                <c:pt idx="10">
                  <c:v>90</c:v>
                </c:pt>
                <c:pt idx="11">
                  <c:v>90</c:v>
                </c:pt>
                <c:pt idx="12">
                  <c:v>86</c:v>
                </c:pt>
                <c:pt idx="13">
                  <c:v>80</c:v>
                </c:pt>
                <c:pt idx="14">
                  <c:v>60</c:v>
                </c:pt>
              </c:numCache>
            </c:numRef>
          </c:val>
          <c:smooth val="1"/>
        </c:ser>
        <c:marker val="1"/>
        <c:axId val="89334144"/>
        <c:axId val="89336064"/>
      </c:lineChart>
      <c:catAx>
        <c:axId val="89334144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9336064"/>
        <c:crosses val="autoZero"/>
        <c:lblAlgn val="ctr"/>
        <c:lblOffset val="100"/>
        <c:tickLblSkip val="1"/>
        <c:tickMarkSkip val="1"/>
      </c:catAx>
      <c:valAx>
        <c:axId val="89336064"/>
        <c:scaling>
          <c:orientation val="minMax"/>
        </c:scaling>
        <c:axPos val="l"/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9334144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697688830562869"/>
          <c:y val="0.39236244155016325"/>
          <c:w val="0.12469184407504626"/>
          <c:h val="0.1527782958248423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</cdr:x>
      <cdr:y>0.22906</cdr:y>
    </cdr:from>
    <cdr:to>
      <cdr:x>0.325</cdr:x>
      <cdr:y>0.32452</cdr:y>
    </cdr:to>
    <cdr:sp macro="" textlink="">
      <cdr:nvSpPr>
        <cdr:cNvPr id="2" name="Strzałka w dół 1"/>
        <cdr:cNvSpPr/>
      </cdr:nvSpPr>
      <cdr:spPr>
        <a:xfrm xmlns:a="http://schemas.openxmlformats.org/drawingml/2006/main">
          <a:off x="2386608" y="1036712"/>
          <a:ext cx="288032" cy="43204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0.24625</cdr:x>
      <cdr:y>0.38816</cdr:y>
    </cdr:from>
    <cdr:to>
      <cdr:x>0.35736</cdr:x>
      <cdr:y>0.59019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2026568" y="17567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800" dirty="0" smtClean="0">
              <a:latin typeface="Arial" pitchFamily="34" charset="0"/>
              <a:cs typeface="Arial" pitchFamily="34" charset="0"/>
            </a:rPr>
            <a:t>Kwitnienie</a:t>
          </a:r>
          <a:endParaRPr lang="pl-PL" sz="18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0.45625</cdr:x>
      <cdr:y>0.49953</cdr:y>
    </cdr:from>
    <cdr:to>
      <cdr:x>0.61249</cdr:x>
      <cdr:y>0.57908</cdr:y>
    </cdr:to>
    <cdr:sp macro="" textlink="">
      <cdr:nvSpPr>
        <cdr:cNvPr id="4" name="Strzałka w dół 3"/>
        <cdr:cNvSpPr/>
      </cdr:nvSpPr>
      <cdr:spPr>
        <a:xfrm xmlns:a="http://schemas.openxmlformats.org/drawingml/2006/main">
          <a:off x="3754755" y="2260854"/>
          <a:ext cx="1285805" cy="360041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0.38499</cdr:x>
      <cdr:y>0.6109</cdr:y>
    </cdr:from>
    <cdr:to>
      <cdr:x>0.76124</cdr:x>
      <cdr:y>0.81293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3168352" y="2764911"/>
          <a:ext cx="3096344" cy="9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800" dirty="0" smtClean="0">
              <a:latin typeface="Arial" pitchFamily="34" charset="0"/>
              <a:cs typeface="Arial" pitchFamily="34" charset="0"/>
            </a:rPr>
            <a:t>Opadanie zawiązków</a:t>
          </a:r>
          <a:endParaRPr lang="pl-PL" sz="18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0.57126</cdr:x>
      <cdr:y>0.38184</cdr:y>
    </cdr:from>
    <cdr:to>
      <cdr:x>0.96249</cdr:x>
      <cdr:y>0.50912</cdr:y>
    </cdr:to>
    <cdr:sp macro="" textlink="">
      <cdr:nvSpPr>
        <cdr:cNvPr id="6" name="Nawias klamrowy otwierający 5"/>
        <cdr:cNvSpPr/>
      </cdr:nvSpPr>
      <cdr:spPr>
        <a:xfrm xmlns:a="http://schemas.openxmlformats.org/drawingml/2006/main" rot="16200000">
          <a:off x="6023014" y="406388"/>
          <a:ext cx="576065" cy="3219669"/>
        </a:xfrm>
        <a:prstGeom xmlns:a="http://schemas.openxmlformats.org/drawingml/2006/main" prst="leftBrace">
          <a:avLst>
            <a:gd name="adj1" fmla="val 0"/>
            <a:gd name="adj2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0.62999</cdr:x>
      <cdr:y>0.49953</cdr:y>
    </cdr:from>
    <cdr:to>
      <cdr:x>0.94499</cdr:x>
      <cdr:y>0.70156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5184576" y="2260854"/>
          <a:ext cx="2592288" cy="914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800" dirty="0" smtClean="0">
              <a:latin typeface="Arial" pitchFamily="34" charset="0"/>
              <a:cs typeface="Arial" pitchFamily="34" charset="0"/>
            </a:rPr>
            <a:t>Wzrost zawiązków</a:t>
          </a:r>
          <a:endParaRPr lang="pl-PL" sz="18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0.48999</cdr:x>
      <cdr:y>0.1591</cdr:y>
    </cdr:from>
    <cdr:to>
      <cdr:x>0.53374</cdr:x>
      <cdr:y>0.42957</cdr:y>
    </cdr:to>
    <cdr:sp macro="" textlink="">
      <cdr:nvSpPr>
        <cdr:cNvPr id="8" name="Nawias klamrowy zamykający 7"/>
        <cdr:cNvSpPr/>
      </cdr:nvSpPr>
      <cdr:spPr>
        <a:xfrm xmlns:a="http://schemas.openxmlformats.org/drawingml/2006/main">
          <a:off x="4032448" y="720080"/>
          <a:ext cx="360040" cy="1224136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0.54249</cdr:x>
      <cdr:y>0.20683</cdr:y>
    </cdr:from>
    <cdr:to>
      <cdr:x>0.6536</cdr:x>
      <cdr:y>0.42957</cdr:y>
    </cdr:to>
    <cdr:sp macro="" textlink="">
      <cdr:nvSpPr>
        <cdr:cNvPr id="9" name="pole tekstowe 8"/>
        <cdr:cNvSpPr txBox="1"/>
      </cdr:nvSpPr>
      <cdr:spPr>
        <a:xfrm xmlns:a="http://schemas.openxmlformats.org/drawingml/2006/main">
          <a:off x="4464496" y="936104"/>
          <a:ext cx="914400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200" b="1" dirty="0" smtClean="0">
              <a:latin typeface="Arial" pitchFamily="34" charset="0"/>
              <a:cs typeface="Arial" pitchFamily="34" charset="0"/>
            </a:rPr>
            <a:t>Silny </a:t>
          </a:r>
        </a:p>
        <a:p xmlns:a="http://schemas.openxmlformats.org/drawingml/2006/main">
          <a:r>
            <a:rPr lang="pl-PL" sz="1200" b="1" dirty="0" smtClean="0">
              <a:latin typeface="Arial" pitchFamily="34" charset="0"/>
              <a:cs typeface="Arial" pitchFamily="34" charset="0"/>
            </a:rPr>
            <a:t>Wzrost</a:t>
          </a:r>
        </a:p>
        <a:p xmlns:a="http://schemas.openxmlformats.org/drawingml/2006/main">
          <a:r>
            <a:rPr lang="pl-PL" sz="1200" b="1" dirty="0" smtClean="0">
              <a:latin typeface="Arial" pitchFamily="34" charset="0"/>
              <a:cs typeface="Arial" pitchFamily="34" charset="0"/>
            </a:rPr>
            <a:t>wegetatywny</a:t>
          </a:r>
          <a:endParaRPr lang="pl-PL" sz="12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</cdr:x>
      <cdr:y>0.22906</cdr:y>
    </cdr:from>
    <cdr:to>
      <cdr:x>0.325</cdr:x>
      <cdr:y>0.32452</cdr:y>
    </cdr:to>
    <cdr:sp macro="" textlink="">
      <cdr:nvSpPr>
        <cdr:cNvPr id="2" name="Strzałka w dół 1"/>
        <cdr:cNvSpPr/>
      </cdr:nvSpPr>
      <cdr:spPr>
        <a:xfrm xmlns:a="http://schemas.openxmlformats.org/drawingml/2006/main">
          <a:off x="2386608" y="1036712"/>
          <a:ext cx="288032" cy="43204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0.24625</cdr:x>
      <cdr:y>0.38816</cdr:y>
    </cdr:from>
    <cdr:to>
      <cdr:x>0.35736</cdr:x>
      <cdr:y>0.59019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2026568" y="17567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800" dirty="0" smtClean="0">
              <a:latin typeface="Arial" pitchFamily="34" charset="0"/>
              <a:cs typeface="Arial" pitchFamily="34" charset="0"/>
            </a:rPr>
            <a:t>Kwitnienie</a:t>
          </a:r>
          <a:endParaRPr lang="pl-PL" sz="18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0.45625</cdr:x>
      <cdr:y>0.49953</cdr:y>
    </cdr:from>
    <cdr:to>
      <cdr:x>0.5</cdr:x>
      <cdr:y>0.57908</cdr:y>
    </cdr:to>
    <cdr:sp macro="" textlink="">
      <cdr:nvSpPr>
        <cdr:cNvPr id="4" name="Strzałka w dół 3"/>
        <cdr:cNvSpPr/>
      </cdr:nvSpPr>
      <cdr:spPr>
        <a:xfrm xmlns:a="http://schemas.openxmlformats.org/drawingml/2006/main">
          <a:off x="3754760" y="2260848"/>
          <a:ext cx="360040" cy="36004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0.33375</cdr:x>
      <cdr:y>0.6109</cdr:y>
    </cdr:from>
    <cdr:to>
      <cdr:x>0.44486</cdr:x>
      <cdr:y>0.81293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2746648" y="27649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800" dirty="0" smtClean="0">
              <a:latin typeface="Arial" pitchFamily="34" charset="0"/>
              <a:cs typeface="Arial" pitchFamily="34" charset="0"/>
            </a:rPr>
            <a:t>Opadanie zawiązków</a:t>
          </a:r>
          <a:endParaRPr lang="pl-PL" sz="18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0.52625</cdr:x>
      <cdr:y>0.34043</cdr:y>
    </cdr:from>
    <cdr:to>
      <cdr:x>0.8325</cdr:x>
      <cdr:y>0.42793</cdr:y>
    </cdr:to>
    <cdr:sp macro="" textlink="">
      <cdr:nvSpPr>
        <cdr:cNvPr id="6" name="Nawias klamrowy otwierający 5"/>
        <cdr:cNvSpPr/>
      </cdr:nvSpPr>
      <cdr:spPr>
        <a:xfrm xmlns:a="http://schemas.openxmlformats.org/drawingml/2006/main" rot="16200000">
          <a:off x="5392942" y="478650"/>
          <a:ext cx="396044" cy="2520280"/>
        </a:xfrm>
        <a:prstGeom xmlns:a="http://schemas.openxmlformats.org/drawingml/2006/main" prst="leftBrace">
          <a:avLst>
            <a:gd name="adj1" fmla="val 0"/>
            <a:gd name="adj2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0.56125</cdr:x>
      <cdr:y>0.49953</cdr:y>
    </cdr:from>
    <cdr:to>
      <cdr:x>0.67236</cdr:x>
      <cdr:y>0.70156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4618856" y="22608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800" dirty="0" smtClean="0">
              <a:latin typeface="Arial" pitchFamily="34" charset="0"/>
              <a:cs typeface="Arial" pitchFamily="34" charset="0"/>
            </a:rPr>
            <a:t>Wzrost zawiązków</a:t>
          </a:r>
          <a:endParaRPr lang="pl-PL" sz="18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F6500-6064-4E59-8F58-4BF9A7EC1444}" type="datetimeFigureOut">
              <a:rPr lang="pl-PL" smtClean="0"/>
              <a:t>2014-04-28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5E64A-D5A9-479C-A080-F804288A412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FA9284-A57C-4A5B-B26C-1A920FE6A8B2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de-DE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407A8-85B1-4437-BB4A-30A681B9A99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pl-PL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C2193-EDB3-4E53-86E9-689613E5801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bg2">
                <a:tint val="80000"/>
                <a:satMod val="300000"/>
                <a:alpha val="5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2014-04-28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programu_Microsoft_Office_Word_97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programu_Microsoft_Office_Word_97_2003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hyperlink" Target="http://www.sadnet.pl/foto/sliwa/sliwki_1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3/3a/Optical_microscope_nikon_alphaphot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Podstawowe informacje do produkcji sadowniczej.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pPr algn="l"/>
            <a:r>
              <a:rPr lang="pl-PL" sz="1800" b="1" dirty="0" smtClean="0">
                <a:latin typeface="Arial" pitchFamily="34" charset="0"/>
                <a:cs typeface="Arial" pitchFamily="34" charset="0"/>
              </a:rPr>
              <a:t>Szydłów: 30.04.2014 roku</a:t>
            </a:r>
          </a:p>
          <a:p>
            <a:pPr algn="l"/>
            <a:r>
              <a:rPr lang="pl-PL" sz="1800" b="1" dirty="0" smtClean="0">
                <a:latin typeface="Arial" pitchFamily="34" charset="0"/>
                <a:cs typeface="Arial" pitchFamily="34" charset="0"/>
              </a:rPr>
              <a:t>Opracowanie Adam Fura</a:t>
            </a:r>
            <a:endParaRPr lang="pl-PL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Cd. Zawartość składników pokarmowych: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857375"/>
            <a:ext cx="8153400" cy="4714875"/>
          </a:xfrm>
          <a:ln>
            <a:solidFill>
              <a:schemeClr val="bg2">
                <a:lumMod val="25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Wpływ temperatury gleby:</a:t>
            </a:r>
            <a:r>
              <a:rPr lang="pl-PL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l-PL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gdy przekroczy +4</a:t>
            </a:r>
            <a:r>
              <a:rPr lang="pl-PL" sz="20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</a:t>
            </a: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C, przyśpiesza proces fotoperiodu {ruszania wegetacji, budzenia się z okresu względnego spoczynku},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gdy na głębokości 20 cm przekroczy 12</a:t>
            </a:r>
            <a:r>
              <a:rPr lang="pl-PL" sz="20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</a:t>
            </a: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C - to inicjuje wytwarzanie korzeni włośnikowych).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Jednak dopiero po przekroczeniu 14</a:t>
            </a:r>
            <a:r>
              <a:rPr lang="pl-PL" sz="20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</a:t>
            </a: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C, uaktywnia się fosfor (czyli staje się dostępny dla roślin!),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co najważniejsze: im wyższa temperatura gleby tym bardziej aktywne są mikroorganizmy glebowe i tym wyższa zawartość uwalnianego w procesie rozkładu próchnicy Azotu N. Szybciej również przebiegają procesy fotosyntezy, asymilacji i transpiracji w roślinach.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14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77813"/>
            <a:ext cx="8186737" cy="11398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Nawożenie doglebowe: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97450"/>
          </a:xfrm>
          <a:ln>
            <a:solidFill>
              <a:schemeClr val="bg2">
                <a:lumMod val="2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Wpływ poziomu pH na efekty nawożenia: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Jeśli pH&lt;5,5 to znacznie ograniczona jest zdolność przyswajania i pobierania przez rośliny makroskładników,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Jeśli pH&gt;7,2 to znacznie ograniczone zostaje pobieranie mikroskładników. Może również dojść do uwsteczniania Mg i Fe w formy nieprzyswajalne dla roślin wówczas na liściach drzew występują chlorozy magnezowa (na najstarszych liściach) lub żelazowa (na liściach najmłodszych). Równocześnie uaktywniają się wówczas w próchnicy Mangan Mn i Glin Al., powodując uszkodzenia korzeni podobne do tych, wywoływanych przez zasolenie gleby.</a:t>
            </a:r>
            <a:r>
              <a:rPr lang="pl-PL" sz="1500" dirty="0" smtClean="0">
                <a:latin typeface="Arial" charset="0"/>
              </a:rPr>
              <a:t> </a:t>
            </a:r>
            <a:r>
              <a:rPr lang="pl-PL" sz="1500" b="1" dirty="0" smtClean="0">
                <a:latin typeface="Arial" charset="0"/>
              </a:rPr>
              <a:t>Korzenie włośnikowe zasychają od końca, zwijając się haczykowato ku górze! Roślina cierpi, pokazując objawy zagłodzenia!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1500" dirty="0" smtClean="0">
              <a:latin typeface="Arial" charset="0"/>
            </a:endParaRPr>
          </a:p>
        </p:txBody>
      </p:sp>
      <p:pic>
        <p:nvPicPr>
          <p:cNvPr id="29700" name="Picture 6" descr="skany luty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997200"/>
            <a:ext cx="3744913" cy="3476625"/>
          </a:xfrm>
        </p:spPr>
      </p:pic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4857750" y="1643063"/>
            <a:ext cx="3817938" cy="1477962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latin typeface="+mn-lt"/>
              </a:rPr>
              <a:t>Zamieszczony poniżej Rys. Nr 1 obrazuje możliwości pobierania poszczególnych składników mineralnych w zależności od poziomu pH: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00806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Cd. Nawożenie doglebowe:</a:t>
            </a:r>
          </a:p>
        </p:txBody>
      </p:sp>
      <p:graphicFrame>
        <p:nvGraphicFramePr>
          <p:cNvPr id="11320" name="Group 56"/>
          <p:cNvGraphicFramePr>
            <a:graphicFrameLocks noGrp="1"/>
          </p:cNvGraphicFramePr>
          <p:nvPr>
            <p:ph type="tbl" idx="1"/>
          </p:nvPr>
        </p:nvGraphicFramePr>
        <p:xfrm>
          <a:off x="457200" y="2349500"/>
          <a:ext cx="8229600" cy="3786506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Wartość odczynu pH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Azot N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Fosfor P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Potas K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4,5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30%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29%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33%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5,0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43%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34%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52%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5,5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77%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48%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77%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6,0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89%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52%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100%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7,0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100%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100%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100%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395288" y="1557338"/>
            <a:ext cx="82804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rys. 2 Pobieranie makroskładników w zależności od pH </a:t>
            </a:r>
            <a:br>
              <a:rPr lang="pl-PL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(wg CALAK – Francja):</a:t>
            </a:r>
            <a:endParaRPr lang="pl-PL" dirty="0">
              <a:latin typeface="+mn-lt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Jak zminimalizować skutki zmęczenia gleby?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Zmęczenie gleby powodują enzymy wydzielane przez rozkładające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się korzenie usuniętych plantacji sadowniczych!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 takim przypadku można zastosować: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600 kg fosforanu amonu na 1 ha przed posadzeniem kolejnych roślin sadowniczych lub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Dwukrotnie przesiać gorczycą i w czasie kwitnienia ją przyorać lub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Wypryskać na 1 ha 40 l/ha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Ema Farma lub Ema Farma Plus w oprysku na glebowym!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Cd. Nawożenie doglebowe: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500" y="1857375"/>
            <a:ext cx="8358188" cy="4572000"/>
          </a:xfrm>
          <a:ln>
            <a:solidFill>
              <a:schemeClr val="bg2">
                <a:lumMod val="25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24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Bardzo istotny wpływ na efektywność nawożenia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doglebowego ma stosunek Potasu do Magnezu K : Mg :</a:t>
            </a:r>
            <a:r>
              <a:rPr lang="pl-PL" sz="3600" dirty="0" smtClean="0"/>
              <a:t> 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jeśli jest on zbyt niski tzn. poniżej 3,5</a:t>
            </a:r>
            <a:r>
              <a:rPr lang="pl-PL" sz="3600" dirty="0" smtClean="0"/>
              <a:t> </a:t>
            </a:r>
            <a:r>
              <a:rPr lang="pl-PL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pl-PL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to potas jest blokowany przez magnez, dochodzi do zachwiania całej gospodarki wodnej roślin. Wraz z tą wodą rośliny są zaopatrywane w składniki mineralne, a więc w efekcie do roślin dostarczana jest mniejsza ich ilość), 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gdy stosunek potasu do magnezu jest wyższy od 6,0</a:t>
            </a:r>
            <a:r>
              <a:rPr lang="pl-PL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pl-PL" sz="2000" dirty="0" smtClean="0">
                <a:latin typeface="Arial" charset="0"/>
              </a:rPr>
              <a:t>(wówczas potas blokuje magnez, który jest niezbędnym budulcem chlorofilu. Liście roślin są blade, a same rośliny zagłodzone).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20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Cd. Nawożenie doglebowe:</a:t>
            </a:r>
          </a:p>
        </p:txBody>
      </p:sp>
      <p:pic>
        <p:nvPicPr>
          <p:cNvPr id="39939" name="Picture 5" descr="skany lu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628775"/>
            <a:ext cx="5214938" cy="5040313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8153400" cy="766763"/>
          </a:xfrm>
          <a:ln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Cd. Nawożenie doglebowe: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ln w="28575">
            <a:solidFill>
              <a:schemeClr val="bg2">
                <a:lumMod val="2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2400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pl-PL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Wysoki i niski poziom </a:t>
            </a:r>
            <a:r>
              <a:rPr lang="pl-P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</a:t>
            </a:r>
            <a:r>
              <a:rPr lang="pl-P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</a:t>
            </a:r>
            <a:r>
              <a:rPr lang="pl-PL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ogranicza   możliwość występowania lub pobierania: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Wapnia                          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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Potasu, Magnezu, Boru, Cynku,   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Manganu i Żelaza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Potasu                           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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Magnezu, Boru, Wapnia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Fosforu                         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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Potasu, Cynku, Miedzi, Żelaza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Azotu                            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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Potasu, Boru, Miedzi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Miedzi                           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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Żelaza, Manganu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Cynku                           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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Żelaza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Molibdenu                    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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Miedzi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Manganu                      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</a:t>
            </a: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Żelaza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823913"/>
          </a:xfrm>
          <a:ln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Cd. Nawożenie doglebowe: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ln>
            <a:solidFill>
              <a:schemeClr val="bg2">
                <a:lumMod val="2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Jaki nawóz i w jakiej dawce możemy zastosować?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Musimy wiedzieć: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Jaka jest zasobność gleby? (wyniki analiz!!!);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Rodzaj i typ gleby (zwięzła czy przepuszczalna, zawartość próchnicy itp.)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Jakiego plonu i z jakiej odmiany (</a:t>
            </a:r>
            <a:r>
              <a:rPr lang="pl-PL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Holendrzy dzielą je na bardzo dużo, średnio i mało  potrzebujące potasu)</a:t>
            </a: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możemy się spodziewać?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pl-PL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</a:t>
            </a:r>
            <a:r>
              <a:rPr lang="pl-PL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Rodzaje nawozów i różnice w stopniu ich pobierania i przyswajania: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AutoNum type="arabicPeriod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Nawozy monoskładnikowe;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AutoNum type="arabicPeriod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Nawozy wieloskładnikowe: - blendingi,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                 - n. kompleksowe.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20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eaLnBrk="1" hangingPunct="1"/>
            <a:r>
              <a:rPr lang="pl-PL" sz="3200" b="1" smtClean="0">
                <a:latin typeface="Arial" pitchFamily="34" charset="0"/>
                <a:cs typeface="Arial" pitchFamily="34" charset="0"/>
              </a:rPr>
              <a:t>Warunki progowe w produkcji owoców: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752975"/>
          </a:xfrm>
          <a:ln>
            <a:solidFill>
              <a:schemeClr val="accent1"/>
            </a:solidFill>
          </a:ln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Wpływ warunków atmosferycznych na procesy fizjologiczne drzew: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pl-PL" sz="1800" b="1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C – przy tej temperaturze powietrza ustaje transport soków w gatunkach ziarnkowych;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+6</a:t>
            </a:r>
            <a:r>
              <a:rPr lang="pl-PL" sz="1800" b="1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C – przy tej temperaturze powietrza pyłek nie kiełkuje;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+7</a:t>
            </a:r>
            <a:r>
              <a:rPr lang="pl-PL" sz="1800" b="1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C - przy tej temperaturze powietrza ustaje transport soków w gatunkach jagodowych i pestkowych;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+12</a:t>
            </a:r>
            <a:r>
              <a:rPr lang="pl-PL" sz="1800" b="1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C – przy tej temperaturze powietrza absorpcja substancji przez liście przebiega dostatecznie intensywnie;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+12</a:t>
            </a:r>
            <a:r>
              <a:rPr lang="pl-PL" sz="1800" b="1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C – gdy gleba na głębokości 20 cm osiągnie tę temperaturę, drzewa zaczynają wytwarzać włośniki;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+14</a:t>
            </a:r>
            <a:r>
              <a:rPr lang="pl-PL" sz="1800" b="1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C – gdy gleba na głębokości 20 cm osiągnie tę temperaturę, zaczyna być pobierany fosfor;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&gt;+25</a:t>
            </a:r>
            <a:r>
              <a:rPr lang="pl-PL" sz="1800" b="1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C w cieniu, fotosynteza zostaje znacznie spowolniona, a transpiracja  przebiega znacznie szybciej (w efekcie przyrost owoców zostaje zahamowany);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Gdy pomiędzy jednym dniem a następnym różnica temperatur jest wyższa niż 8</a:t>
            </a:r>
            <a:r>
              <a:rPr lang="pl-PL" sz="1800" b="1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C, to owoce mogą się ordzawić, a po za tym dochodzi do syntezy etylenu, czyli hormonu starzenia się komórek.</a:t>
            </a:r>
            <a:endParaRPr lang="pl-PL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Nawozy wyprodukowane z alg morskich </a:t>
            </a:r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Ascophyllum Nodosum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czy </a:t>
            </a:r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Ecklonia Maxima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Zawierają wszystkie fitohormony, czyli: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gibereliny, które stymulują podział komórek, zwiększają tempo wzrostu łodygi, indukcję i stymulację wytwarzania kwiatów, żywotność pyłku i zygoty, przerwanie spoczynku zimowego pąków, indukcję kiełkowania nasion i hamowanie wzrostu pędów bocznych,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cytokininy, które są substancją regulującą tempo podziałów komórkowych, pobudzają wzrost objętościowy komórek;  stymulują różnicowanie się chloroplastów; regulują transport metabolitów do organów o wyższej zawartości cytokinin; regulują proces starzenia się roślin (poprzez hamowanie rozkładu białek i syntezę RNA); indukują różnicowanie się pędów; stymulują wzrost pąków pachwinowych; Uczestniczą w kiełkowaniu nasion – wychodzenie nasion ze stanu spoczynku,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Podstawowe czynniki decydujące o powodzeniu produkcji owoców: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GLEBA (kompleks wszystkich czynników)</a:t>
            </a:r>
          </a:p>
          <a:p>
            <a:pPr marL="514350" indent="-514350">
              <a:buFont typeface="+mj-lt"/>
              <a:buAutoNum type="romanUcPeriod"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Odmiana i podkładka (ich cechy charakterystyczne)</a:t>
            </a:r>
          </a:p>
          <a:p>
            <a:pPr marL="514350" indent="-514350">
              <a:buFont typeface="+mj-lt"/>
              <a:buAutoNum type="romanUcPeriod"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Czynniki atmosferyczne (temperatury powietrza i gleby i dostępność wody)</a:t>
            </a:r>
          </a:p>
          <a:p>
            <a:pPr marL="514350" indent="-514350">
              <a:buFont typeface="+mj-lt"/>
              <a:buAutoNum type="romanUcPeriod"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Nawożenie;</a:t>
            </a:r>
          </a:p>
          <a:p>
            <a:pPr marL="514350" indent="-514350">
              <a:buFont typeface="+mj-lt"/>
              <a:buAutoNum type="romanUcPeriod"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Ochrona przed chorobami i szkodnikami;</a:t>
            </a:r>
          </a:p>
          <a:p>
            <a:pPr marL="514350" indent="-514350">
              <a:buFont typeface="+mj-lt"/>
              <a:buAutoNum type="romanUcPeriod"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Termin zbioru, przechowywanie i przygotowanie do sprzedaży.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Produkty wyprodukowane z alg morskich </a:t>
            </a:r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Ascophyllum Nodosum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czy </a:t>
            </a:r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Ecklonia Maxima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pl-PL" sz="2400" b="1" smtClean="0">
                <a:latin typeface="Arial" pitchFamily="34" charset="0"/>
                <a:cs typeface="Arial" pitchFamily="34" charset="0"/>
              </a:rPr>
              <a:t>auksyny to roślinne hormony wzrostu (kwas indolilooctowy IAA, kwas indolilopirogronowy inaczej isopentenyloadeniny IPA) zwiększa tempo pobierania i transportu składników pokarmowych, dzięki czemu przyśpiesza wydłużanie się łodyg, otwieranie się pąków liściowych, aktywność enzymów, regulują syntezę białek i RNA. </a:t>
            </a:r>
          </a:p>
          <a:p>
            <a:pPr eaLnBrk="1" hangingPunct="1">
              <a:buFont typeface="Arial" pitchFamily="34" charset="0"/>
              <a:buNone/>
            </a:pPr>
            <a:endParaRPr lang="pl-PL" sz="2400" b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3200" b="1" smtClean="0">
                <a:latin typeface="Arial" pitchFamily="34" charset="0"/>
                <a:cs typeface="Arial" pitchFamily="34" charset="0"/>
              </a:rPr>
              <a:t>Nieudolna krzywa auksyn w trakcie wegetacji: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539552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Produkty wyprodukowane z alg morskich </a:t>
            </a:r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Ascophyllum Nodosum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czy </a:t>
            </a:r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Ecklonia Maxima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pl-PL" sz="2400" b="1" smtClean="0"/>
              <a:t>oligosacharydy czy polisacharydy to silne aktywatory reduktazy azotanowej – enzymu regulującego tempo asymilacji azotu, zwiększają również tempo pobierania innych i Fe, Mn i B. Indukują  powstawanie poliamin (regulujących żywotność komórek i prawidłowy przebieg procesów komórkowych. Są zaliczane do regulatorów wzrostu, które biorą udział w regulacji podziałów komórkowych, w embriogenezie, kiełkowaniu nasion, ukorzenianiu, kwitnieniu, wzroście łagiewki pyłkowej. Przeciwdziałają starzeniu się komórek i ujemnym skutkom czynników stresotwórczych). </a:t>
            </a:r>
          </a:p>
          <a:p>
            <a:pPr eaLnBrk="1" hangingPunct="1">
              <a:buFont typeface="Arial" pitchFamily="34" charset="0"/>
              <a:buNone/>
            </a:pPr>
            <a:endParaRPr lang="pl-PL" sz="2400" b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Nawozy wyprodukowane z alg morskich </a:t>
            </a:r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Ascophyllum Nodosum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czy </a:t>
            </a:r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Ecklonia Maxima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l-PL" sz="2400" b="1" dirty="0" smtClean="0"/>
              <a:t>Aminokwasy (związki organiczne z których rośliny budują swoje białka), krótkie  łańcuchy peptydowe, długie łańcuchy peptydowe, czy całe białka.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/>
              <a:t>Generalnie produkty te mają zdolność łagodzenia stresów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/>
              <a:t>wywoływanych przez czynniki zewnętrzne. Do grupy tej należą: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l-PL" sz="2400" b="1" dirty="0" smtClean="0"/>
              <a:t>Algex –zawierający 10% ekstraktu z alg morskich </a:t>
            </a:r>
            <a:r>
              <a:rPr lang="pl-PL" sz="2400" b="1" i="1" dirty="0" smtClean="0"/>
              <a:t>Ascophyllum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i="1" dirty="0" smtClean="0"/>
              <a:t>      Nodosum</a:t>
            </a:r>
            <a:r>
              <a:rPr lang="pl-PL" sz="2400" b="1" dirty="0" smtClean="0"/>
              <a:t>, w tym witaminy, aminokwasy, fitohormony (auksyny, cytokininy, gibereliny) polisacharydy i betainę  + 8% N; 3,6% P</a:t>
            </a:r>
            <a:r>
              <a:rPr lang="pl-PL" sz="2400" b="1" baseline="-25000" dirty="0" smtClean="0"/>
              <a:t>2</a:t>
            </a:r>
            <a:r>
              <a:rPr lang="pl-PL" sz="2400" b="1" dirty="0" smtClean="0"/>
              <a:t>O</a:t>
            </a:r>
            <a:r>
              <a:rPr lang="pl-PL" sz="2400" b="1" baseline="-25000" dirty="0" smtClean="0"/>
              <a:t>5</a:t>
            </a:r>
            <a:r>
              <a:rPr lang="pl-PL" sz="2400" b="1" i="1" dirty="0" smtClean="0"/>
              <a:t>; 7% K</a:t>
            </a:r>
            <a:r>
              <a:rPr lang="pl-PL" sz="2400" b="1" i="1" baseline="-25000" dirty="0" smtClean="0"/>
              <a:t>2</a:t>
            </a:r>
            <a:r>
              <a:rPr lang="pl-PL" sz="2400" b="1" i="1" dirty="0" smtClean="0"/>
              <a:t>O; </a:t>
            </a:r>
            <a:r>
              <a:rPr lang="pl-PL" sz="2400" b="1" dirty="0" smtClean="0"/>
              <a:t>0,036% B; 0,025% Zn; 0,009% Cu; 0,016% Fe; 0,036% Mn; 0,0036% Mo.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/>
              <a:t>-    Alcygol B 2M - zawierający 25% ekstraktu z alg morskich </a:t>
            </a:r>
            <a:r>
              <a:rPr lang="pl-PL" sz="2400" b="1" i="1" dirty="0" smtClean="0"/>
              <a:t>Ascophyllum  Nodosum</a:t>
            </a:r>
            <a:r>
              <a:rPr lang="pl-PL" sz="2400" b="1" dirty="0" smtClean="0"/>
              <a:t>, w tym aminokwasy, fitohormony (cytokininy, kwas indolilooctowy i gibereliny) i  oligosacharydy + 3,92% MgO; 8,7% S; 3,92% Bi 0,79% Mn.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Nawozy wyprodukowane z alg morskich </a:t>
            </a:r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Ascophyllum Nodosum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czy </a:t>
            </a:r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Ecklonia Maxima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/>
              <a:t>-   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Basfoliar Activ zawiera: Fitohormony: auksyna, cytokinina; giberelina; kwas indolooctowy i pochodne; Aminokwasy: glicyna; alanina; walina; leucyna; seryna; treonina; tyrozyna; lizyna; kwas asparaginowy; prolina i inne; Witaminy: A; grupy B; C i witamina E. Makroskładniki: 3% azotu mocznikowego; 27% fosforu P</a:t>
            </a:r>
            <a:r>
              <a:rPr lang="pl-PL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2400" b="1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; 18% K</a:t>
            </a:r>
            <a:r>
              <a:rPr lang="pl-PL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); Mikroskładniki: 0,01% B; 0,02% Fe; 0,001% Mo; 0,02% Cu; 0,01% Mn; 0,01% Zn.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   PRO + SANTAURA – wyciąg z alg </a:t>
            </a:r>
            <a:r>
              <a:rPr lang="pl-PL" sz="2400" b="1" i="1" dirty="0" smtClean="0">
                <a:latin typeface="Arial" pitchFamily="34" charset="0"/>
                <a:cs typeface="Arial" pitchFamily="34" charset="0"/>
              </a:rPr>
              <a:t>Ascophyllum Nodosum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zawiera: Auksyny; Cytokininy; Betainy; Enzymy i Białka.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Nawozy wyprodukowane z alg morskich </a:t>
            </a:r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Ascophyllum Nodosum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czy </a:t>
            </a:r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Ecklonia Maxima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i="1" dirty="0" smtClean="0">
                <a:latin typeface="Arial" pitchFamily="34" charset="0"/>
                <a:cs typeface="Arial" pitchFamily="34" charset="0"/>
              </a:rPr>
              <a:t>-    foliQ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ASCOVIGOR zawiera: 62,2% wyciąg z alg morskich </a:t>
            </a:r>
            <a:r>
              <a:rPr lang="pl-PL" sz="2400" b="1" i="1" dirty="0" smtClean="0">
                <a:latin typeface="Arial" pitchFamily="34" charset="0"/>
                <a:cs typeface="Arial" pitchFamily="34" charset="0"/>
              </a:rPr>
              <a:t>Ascophyllum Nodosum, 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w tym: fitohormony (auksyny, gibereliny, cytokininy, betainy), witaminy oraz kwasy organiczne + 3,17% N; 1,5% K</a:t>
            </a:r>
            <a:r>
              <a:rPr lang="pl-PL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O, 0,18% CaO; 2,54% SO</a:t>
            </a:r>
            <a:r>
              <a:rPr lang="pl-PL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; 3,81% B; 0,0004% Cu; 0,004% J; 0,006% Fe;  1,02% Mn; 0,64% Zn.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   Kendal zawiera: Glutation- to trójpeptyd utworzony z kwasu glutaminowego, cysteiny i glicyny. Jest wysoce reaktywny chemicznie i zaangażowany w wiele ważnych funkcji życiowych; Oligosacharydy: to krótkie łańcuchy glukozydowe, uruchomiające aktywność metaboliczną roślin, zwiększają odporność roślin na zewnętrzne czynniki stresowe; Saponiny:  część rodziny steroidów glikozydowych, wpływających  na fizjologię czynników stresowych, zmieniając je na korzyść zdrowotności roślin. Mikroelementy: Fe; Mn; B; Zn; Mo; Cu – biorące udział w wielu procesach metabolicznych.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Nawozy wyprodukowane z alg morskich </a:t>
            </a:r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Ascophyllum Nodosum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czy </a:t>
            </a:r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Ecklonia Maxima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  Megafol zawiera: K</a:t>
            </a:r>
            <a:r>
              <a:rPr lang="pl-PL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O min. 7%; N min. 2% substancja organiczna min. 40%, w tym: węgiel (C) organiczny: 9% aminokwasy roślinne: 28%; witaminy B1; B5; B6; PP oraz fitohormony : auksyny; cytokininy i gibereliny oraz betainy.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  MC START: zawiera Betainy (fundamentalna rola w reakcji rośliny na stresy zewnętrzne); aminokwasy (podstawowy budulec białek); Aktywatory wzrostu (hormony roślinne); Cytokininy (regeneracja tkanek; opóźnianie starzenia się komórek i utraty chlorofilu oraz innych istotnych związków); Mikroskładniki: Zn; Mn; Fe; Węglowodany (źródło energii, materiał budulcowy i zapasowy);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Nawozy wyprodukowane z alg morskich </a:t>
            </a:r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Ascophyllum Nodosum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czy </a:t>
            </a:r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Ecklonia Maxima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  MC CREAM zawiera: Betainy; aminokwasy; Aktywatory wzrostu; Auksyny (wzrost systemu korzeniowego i owoców); Gibereliny (wzrost wydłużeniowy; wzrost pąków i kiełkowanie nasion); Mikroskładniki: Zn; Mn; Węglowodany.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MC QUALITY zawiera: Betainy; aminokwasy; Aktywatory wzrostu; Cytokininy; Mikroskładniki: Mn; Fe; B; Węglowodany.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  Tecamin Brix - zawiera 10% bioaktywny ekstrakt z alg morskich + 18% K</a:t>
            </a:r>
            <a:r>
              <a:rPr lang="pl-PL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O; 0,2% B.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  Wuxal Ascofol: zawiera wyciąg z alg morskich </a:t>
            </a:r>
            <a:r>
              <a:rPr lang="pl-PL" sz="2400" b="1" i="1" dirty="0" smtClean="0">
                <a:latin typeface="Arial" pitchFamily="34" charset="0"/>
                <a:cs typeface="Arial" pitchFamily="34" charset="0"/>
              </a:rPr>
              <a:t>Ascophyllum  Nodosum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bogaty w naturalne fitohormony i mikroskładniki. Wzbogacony o 3,17% N; 1,9% </a:t>
            </a: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s-ES_tradnl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; 0,18% CaO; 2,54% S; 3,81% B; 0,0004% Cu; 0,006% Fe; 1,02% Mn; 0,64% Zn.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Nawozy wyprodukowane z alg morskich polecane do stosowania w okresie przed kwitnieniem: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7995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   Agrocean B - zawierający 47, 2% ekstraktu z alg morskich </a:t>
            </a:r>
            <a:r>
              <a:rPr lang="pl-PL" sz="2400" b="1" i="1" dirty="0" smtClean="0">
                <a:latin typeface="Arial" pitchFamily="34" charset="0"/>
                <a:cs typeface="Arial" pitchFamily="34" charset="0"/>
              </a:rPr>
              <a:t>Laminaria Digitata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, w tym kwas alginowy, jod, oligosacharydy i fitohormony (auksyny, cytokininy, kwas indolilooctowy, gibereliny i betaina), aminokwasy, mannitol + 5% MgO; 2,5% B.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ERTILEADER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®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Leos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zawiera :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Kompleks SEACTIV: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Glicyna ; betaina ;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IPA ;Aminokwasy ;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,7% (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0 g/l) B i 2,6% (30g/l) Zn ;</a:t>
            </a: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ERTILEADER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®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Gold- BMO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zawiera :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Kompleks SEACTIV: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Glicyna ; betaina ;IPA ; Aminokwasy ; 5,7%(70g/l) B ; 0,35% (4 g/l) Mo ;</a:t>
            </a: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GO</a:t>
            </a:r>
            <a:r>
              <a:rPr lang="az-Cyrl-AZ" sz="2400" b="1" dirty="0" smtClean="0">
                <a:latin typeface="Arial" pitchFamily="34" charset="0"/>
                <a:cs typeface="Arial" pitchFamily="34" charset="0"/>
              </a:rPr>
              <a:t>Ё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MAR BM 86 – zawiera B- 2,03%; Mo – 0,02%; Mg – 4,8% oraz biologicznie aktywny filtrat GA 142. (Do stosowania w okresie około- kwitnieniowym).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MC SET zawiera: Betainy; aminokwasy; Aktywatory wzrostu; Cytokininy; Mikroskładniki: Zn; B; Węglowodany.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Nawozy wyprodukowane z alg morskich polecane do stosowania w okresie podziałów komórek:</a:t>
            </a:r>
            <a:endParaRPr lang="pl-PL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    GO</a:t>
            </a:r>
            <a:r>
              <a:rPr lang="az-Cyrl-A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Ё</a:t>
            </a: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 FOLIFOS – zawiera  26,2% P</a:t>
            </a:r>
            <a:r>
              <a:rPr lang="pl-PL" sz="1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pl-PL" sz="1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5% K</a:t>
            </a:r>
            <a:r>
              <a:rPr lang="pl-PL" sz="1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oraz biologicznie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aktywny filtrat GA 142. (Do stosowania w okresie po opadzie płatków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kwiatowych).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    Fertileader Axis zawiera: aminokwasy w tym :Glicynę i betainę i inne, IPA  + 3% N (42g/l); 18% P (254g/l); 2,5% Mn (35g/l); 5,7% Zn (80g/l).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   </a:t>
            </a:r>
            <a:r>
              <a:rPr lang="pl-PL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foliQ </a:t>
            </a: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AMINOVIGOR zawiera: naturalne bioregulatory roślinne (auksyny,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kwas gamma-aminomasłowy; kwas fitowy; inozytol; cholina; kwas nikotynowy; biotyna; kwas foliowy); 14,8% stanowią aminokwasy (alanina; arginina; kwas asparaginowy; cysteina; kwas glutaminowy; glicyna; histydyna; izoleucyna; leucyna; lizyna; fenyloalanina; prolina; seryna treonina; walina; tryptofan; tyrozyna; ornityna; metionina) + 2,36% P</a:t>
            </a:r>
            <a:r>
              <a:rPr lang="pl-PL" sz="1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pl-PL" sz="1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13,7% C (organiczny).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   Tecamin Raiz – zawiera 4,7% L-∂ aminokwasy; 4% bioaktywny ekstrakt z alg morskich; 22% materia organiczna + 5,5% N; 10% P</a:t>
            </a:r>
            <a:r>
              <a:rPr lang="pl-PL" sz="1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pl-PL" sz="1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1% K</a:t>
            </a:r>
            <a:r>
              <a:rPr lang="pl-PL" sz="1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O; 0,5% Fe; 0,3% Mn; 0,15% Zn; 0,05% Cu; 0,05% B.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Gleba- co decyduje o jej urodzajności?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Główne czynniki decydujące o efektywności nawożenia dokorzeniowego: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AutoNum type="arabicPeriod"/>
              <a:defRPr/>
            </a:pPr>
            <a:r>
              <a:rPr lang="pl-PL" sz="2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Gleba</a:t>
            </a:r>
            <a:r>
              <a:rPr lang="pl-P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pl-PL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AutoNum type="alphaLcPeriod"/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Struktura mechaniczna gleby; </a:t>
            </a:r>
            <a:endParaRPr lang="pl-PL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AutoNum type="alphaLcPeriod"/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Stosunek powietrza do wody w glebie; </a:t>
            </a:r>
            <a:endParaRPr lang="pl-PL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AutoNum type="alphaLcPeriod"/>
              <a:defRPr/>
            </a:pPr>
            <a:r>
              <a:rPr lang="pl-P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zawartość próchnicy,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AutoNum type="alphaLcPeriod"/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Zawartość składników pokarmowych;</a:t>
            </a:r>
            <a:endParaRPr lang="pl-PL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AutoNum type="alphaLcPeriod"/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Stosunki </a:t>
            </a:r>
            <a:r>
              <a:rPr lang="pl-P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pomiędzy poszczególnymi składnikami;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AutoNum type="alphaLcPeriod"/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Poziom pH;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AutoNum type="alphaLcPeriod"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Dostępność wody;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Tx/>
              <a:buAutoNum type="alphaLcPeriod"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Temperatura gleby.</a:t>
            </a:r>
            <a:endParaRPr lang="pl-PL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Nawozy wyprodukowane z alg morskich polecane do stosowania w okresie po kwitnieniu: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eaLnBrk="1" hangingPunct="1"/>
            <a:r>
              <a:rPr lang="pl-PL" sz="2400" b="1" smtClean="0"/>
              <a:t>Agrocean Mg - zawierający 47,2% ekstraktu z alg morskich </a:t>
            </a:r>
            <a:r>
              <a:rPr lang="pl-PL" sz="2400" b="1" i="1" smtClean="0"/>
              <a:t>Laminaria Digitata </a:t>
            </a:r>
            <a:r>
              <a:rPr lang="pl-PL" sz="2400" b="1" smtClean="0"/>
              <a:t>, w tym kwas alginowy, jod, oligosacharydy i fitohormony (auksyny, cytokininy, kwas indolilooctowy, gibereliny i betaina), aminokwasy, mannitol + 13% MgO.</a:t>
            </a:r>
          </a:p>
          <a:p>
            <a:pPr eaLnBrk="1" hangingPunct="1"/>
            <a:r>
              <a:rPr lang="pl-PL" sz="2400" b="1" smtClean="0"/>
              <a:t>Fertileader® Magnum zawiera: aminokwasy w tym :Glicynę i betainę i inne, IPA  + 7% N i 9% Mg.</a:t>
            </a:r>
            <a:r>
              <a:rPr lang="pl-PL" sz="2400" b="1" i="1" smtClean="0"/>
              <a:t> </a:t>
            </a:r>
            <a:endParaRPr lang="pl-PL" sz="2400" b="1" smtClean="0"/>
          </a:p>
          <a:p>
            <a:pPr eaLnBrk="1" hangingPunct="1">
              <a:buFont typeface="Arial" pitchFamily="34" charset="0"/>
              <a:buNone/>
            </a:pPr>
            <a:endParaRPr lang="pl-PL" sz="2400" b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Nawozy wyprodukowane z alg morskich polecane do stosowania w okresie wzrostu zawiązków (wzbogacenie w wapń):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  Agrocean Ca - zawierający 47,2% ekstraktu z alg morskich </a:t>
            </a:r>
            <a:r>
              <a:rPr lang="pl-PL" sz="2400" b="1" i="1" dirty="0" smtClean="0">
                <a:latin typeface="Arial" pitchFamily="34" charset="0"/>
                <a:cs typeface="Arial" pitchFamily="34" charset="0"/>
              </a:rPr>
              <a:t>Laminaria Digitata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, w tym kwas alginowy, jod, oligosacharydy i fitohormony (auksyny, cytokininy, kwas Indolilooctowy, gibereliny i betaina), aminokwasy, mannitol + 8,77% N; 15% CaO.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  GO</a:t>
            </a:r>
            <a:r>
              <a:rPr lang="az-Cyrl-AZ" sz="2400" b="1" dirty="0" smtClean="0">
                <a:latin typeface="Arial" pitchFamily="34" charset="0"/>
                <a:cs typeface="Arial" pitchFamily="34" charset="0"/>
              </a:rPr>
              <a:t>Ё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MAR FOLICAL - zawiera 15% CaO rozpuszczalnego w wodzie oraz biologicznie aktywny homogenat GA 14. (Do stosowania w okresie od opadu zawiązków do zbioru).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ERTILEADER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®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Elite zawiera: Kompleks SEACTIV: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Glicyna, betaina, IPA, Aminokwasy iN-8,5% (125 g/l), K-6,5% (96 g/l),Ca-12%(177 g/l), B-0,2%(3 g/l).</a:t>
            </a: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Nawozy wyprodukowane z alg morskich polecane do stosowania w celu lepszego wybarwienia owoców:</a:t>
            </a:r>
            <a:endParaRPr lang="pl-PL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/>
              <a:t>-   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GO</a:t>
            </a:r>
            <a:r>
              <a:rPr lang="az-Cyrl-AZ" sz="2400" b="1" dirty="0" smtClean="0">
                <a:latin typeface="Arial" pitchFamily="34" charset="0"/>
                <a:cs typeface="Arial" pitchFamily="34" charset="0"/>
              </a:rPr>
              <a:t>Ё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MAR COLORADO – zawiera 1,83% Mn; 1,9% Zn; oraz  biologicznie aktywny homogenat GA 14.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   Ecovigor AA zawiera: wyselekcjonowane składniki organiczne o działaniu biostymulującym pochodzące z alg morskich, w tym 15% wolnych aminokwasów i fitohormony (Kwas glutaminowy, kwas asparaginowy, Betaina, Fenyloalanina i Alanina, Glicyna, Arganina i Metionina) + 3% N (organiczny); 7% K</a:t>
            </a:r>
            <a:r>
              <a:rPr lang="pl-PL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   Wuxal AminoPlus: zawiera 14,8% aktywnych aminokwasów; 13,7% węgla organicznego; naturalne bioregulatory; witaminy; kwas gamma-aminomasłowy (GABA); auksyny + 2,36 N; 2,36% P</a:t>
            </a:r>
            <a:r>
              <a:rPr lang="pl-PL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2400" b="1" baseline="-250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i 2,36% </a:t>
            </a: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s-ES_tradnl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 + mikroelementy.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90675" y="1196975"/>
            <a:ext cx="5572125" cy="4608513"/>
            <a:chOff x="1641" y="1313"/>
            <a:chExt cx="2538" cy="2312"/>
          </a:xfrm>
        </p:grpSpPr>
        <p:pic>
          <p:nvPicPr>
            <p:cNvPr id="46091" name="Picture 3" descr="bi050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1" y="1313"/>
              <a:ext cx="2538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2" name="Rectangle 4"/>
            <p:cNvSpPr>
              <a:spLocks noChangeArrowheads="1"/>
            </p:cNvSpPr>
            <p:nvPr/>
          </p:nvSpPr>
          <p:spPr bwMode="auto">
            <a:xfrm>
              <a:off x="2603" y="3431"/>
              <a:ext cx="1261" cy="1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46093" name="Rectangle 5"/>
            <p:cNvSpPr>
              <a:spLocks noChangeArrowheads="1"/>
            </p:cNvSpPr>
            <p:nvPr/>
          </p:nvSpPr>
          <p:spPr bwMode="auto">
            <a:xfrm>
              <a:off x="3747" y="3329"/>
              <a:ext cx="77" cy="1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pl-PL">
                <a:latin typeface="Calibri" pitchFamily="34" charset="0"/>
              </a:endParaRPr>
            </a:p>
          </p:txBody>
        </p:sp>
      </p:grp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982663" y="476250"/>
            <a:ext cx="6477000" cy="554038"/>
          </a:xfrm>
          <a:prstGeom prst="rect">
            <a:avLst/>
          </a:prstGeom>
          <a:noFill/>
          <a:ln w="38100">
            <a:solidFill>
              <a:srgbClr val="2C6E4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l-PL" sz="3000">
                <a:latin typeface="Calibri" pitchFamily="34" charset="0"/>
                <a:cs typeface="Arial" charset="0"/>
              </a:rPr>
              <a:t>Schemat przejścia do liści</a:t>
            </a:r>
            <a:endParaRPr lang="de-DE" sz="2800" b="1">
              <a:solidFill>
                <a:srgbClr val="A5002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6384925" y="2289175"/>
            <a:ext cx="890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Times New Roman" pitchFamily="18" charset="0"/>
              </a:rPr>
              <a:t>Cell wall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6384925" y="2516188"/>
            <a:ext cx="1822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Times New Roman" pitchFamily="18" charset="0"/>
              </a:rPr>
              <a:t>Plasma membrane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6" name="Line 9"/>
          <p:cNvSpPr>
            <a:spLocks noChangeShapeType="1"/>
          </p:cNvSpPr>
          <p:nvPr/>
        </p:nvSpPr>
        <p:spPr bwMode="auto">
          <a:xfrm>
            <a:off x="6030913" y="2362200"/>
            <a:ext cx="398462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6087" name="Line 10"/>
          <p:cNvSpPr>
            <a:spLocks noChangeShapeType="1"/>
          </p:cNvSpPr>
          <p:nvPr/>
        </p:nvSpPr>
        <p:spPr bwMode="auto">
          <a:xfrm>
            <a:off x="5984875" y="2495550"/>
            <a:ext cx="452438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077259" name="Rectangle 11"/>
          <p:cNvSpPr>
            <a:spLocks noChangeArrowheads="1"/>
          </p:cNvSpPr>
          <p:nvPr/>
        </p:nvSpPr>
        <p:spPr bwMode="auto">
          <a:xfrm>
            <a:off x="6465888" y="2587625"/>
            <a:ext cx="1752600" cy="211138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46089" name="Text Box 12"/>
          <p:cNvSpPr txBox="1">
            <a:spLocks noChangeArrowheads="1"/>
          </p:cNvSpPr>
          <p:nvPr/>
        </p:nvSpPr>
        <p:spPr bwMode="auto">
          <a:xfrm>
            <a:off x="-38100" y="6537325"/>
            <a:ext cx="1333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Times New Roman" pitchFamily="18" charset="0"/>
                <a:cs typeface="Times New Roman" pitchFamily="18" charset="0"/>
              </a:rPr>
              <a:t>Courtesy of T. Eichert</a:t>
            </a:r>
          </a:p>
        </p:txBody>
      </p:sp>
      <p:sp>
        <p:nvSpPr>
          <p:cNvPr id="46090" name="Prostokąt 13"/>
          <p:cNvSpPr>
            <a:spLocks noChangeArrowheads="1"/>
          </p:cNvSpPr>
          <p:nvPr/>
        </p:nvSpPr>
        <p:spPr bwMode="auto">
          <a:xfrm>
            <a:off x="500063" y="285750"/>
            <a:ext cx="8143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 b="1">
                <a:solidFill>
                  <a:srgbClr val="2C6E4A"/>
                </a:solidFill>
                <a:cs typeface="Arial" charset="0"/>
              </a:rPr>
              <a:t>Drogi apsorbcji nawozów dolistnych</a:t>
            </a:r>
            <a:r>
              <a:rPr lang="de-DE" sz="1400" b="1">
                <a:solidFill>
                  <a:srgbClr val="2C6E4A"/>
                </a:solidFill>
                <a:cs typeface="Arial" charset="0"/>
              </a:rPr>
              <a:t>: stru</a:t>
            </a:r>
            <a:r>
              <a:rPr lang="pl-PL" sz="1400" b="1">
                <a:solidFill>
                  <a:srgbClr val="2C6E4A"/>
                </a:solidFill>
                <a:cs typeface="Arial" charset="0"/>
              </a:rPr>
              <a:t>ktura  i funkcjonowanie liścia</a:t>
            </a:r>
            <a:endParaRPr lang="de-DE" sz="1400" b="1">
              <a:solidFill>
                <a:srgbClr val="2C6E4A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5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09600" y="2336800"/>
            <a:ext cx="51863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>
                <a:solidFill>
                  <a:srgbClr val="CC0000"/>
                </a:solidFill>
                <a:latin typeface="Calibri" pitchFamily="34" charset="0"/>
                <a:cs typeface="Times New Roman" pitchFamily="18" charset="0"/>
              </a:rPr>
              <a:t>(i)</a:t>
            </a:r>
            <a:r>
              <a:rPr lang="en-US" sz="2400">
                <a:latin typeface="Calibri" pitchFamily="34" charset="0"/>
                <a:cs typeface="Times New Roman" pitchFamily="18" charset="0"/>
              </a:rPr>
              <a:t> </a:t>
            </a:r>
            <a:r>
              <a:rPr lang="pl-PL" sz="2400">
                <a:latin typeface="Calibri" pitchFamily="34" charset="0"/>
                <a:cs typeface="Times New Roman" pitchFamily="18" charset="0"/>
              </a:rPr>
              <a:t>Przestrzeń między kutykularna</a:t>
            </a:r>
            <a:r>
              <a:rPr lang="en-US" sz="2000">
                <a:latin typeface="Calibri" pitchFamily="34" charset="0"/>
                <a:cs typeface="Times New Roman" pitchFamily="18" charset="0"/>
              </a:rPr>
              <a:t>(lipophilic pathway)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884363" y="3790950"/>
            <a:ext cx="1571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835150" y="3059113"/>
            <a:ext cx="15557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 cstate="print"/>
          <a:srcRect l="10136" r="8107"/>
          <a:stretch>
            <a:fillRect/>
          </a:stretch>
        </p:blipFill>
        <p:spPr bwMode="auto">
          <a:xfrm>
            <a:off x="0" y="3355975"/>
            <a:ext cx="91440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6553200" y="3632200"/>
            <a:ext cx="533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47111" name="Freeform 7"/>
          <p:cNvSpPr>
            <a:spLocks/>
          </p:cNvSpPr>
          <p:nvPr/>
        </p:nvSpPr>
        <p:spPr bwMode="auto">
          <a:xfrm>
            <a:off x="996950" y="3816350"/>
            <a:ext cx="200025" cy="254000"/>
          </a:xfrm>
          <a:custGeom>
            <a:avLst/>
            <a:gdLst>
              <a:gd name="T0" fmla="*/ 0 w 126"/>
              <a:gd name="T1" fmla="*/ 0 h 122"/>
              <a:gd name="T2" fmla="*/ 2147483647 w 126"/>
              <a:gd name="T3" fmla="*/ 2147483647 h 122"/>
              <a:gd name="T4" fmla="*/ 0 w 126"/>
              <a:gd name="T5" fmla="*/ 2147483647 h 122"/>
              <a:gd name="T6" fmla="*/ 2147483647 w 126"/>
              <a:gd name="T7" fmla="*/ 2147483647 h 122"/>
              <a:gd name="T8" fmla="*/ 2147483647 w 126"/>
              <a:gd name="T9" fmla="*/ 2147483647 h 122"/>
              <a:gd name="T10" fmla="*/ 2147483647 w 126"/>
              <a:gd name="T11" fmla="*/ 2147483647 h 1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"/>
              <a:gd name="T19" fmla="*/ 0 h 122"/>
              <a:gd name="T20" fmla="*/ 126 w 126"/>
              <a:gd name="T21" fmla="*/ 122 h 1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" h="122">
                <a:moveTo>
                  <a:pt x="0" y="0"/>
                </a:moveTo>
                <a:cubicBezTo>
                  <a:pt x="2" y="1"/>
                  <a:pt x="35" y="12"/>
                  <a:pt x="33" y="17"/>
                </a:cubicBezTo>
                <a:cubicBezTo>
                  <a:pt x="27" y="29"/>
                  <a:pt x="0" y="39"/>
                  <a:pt x="0" y="39"/>
                </a:cubicBezTo>
                <a:cubicBezTo>
                  <a:pt x="23" y="54"/>
                  <a:pt x="41" y="69"/>
                  <a:pt x="66" y="78"/>
                </a:cubicBezTo>
                <a:cubicBezTo>
                  <a:pt x="64" y="83"/>
                  <a:pt x="58" y="89"/>
                  <a:pt x="60" y="94"/>
                </a:cubicBezTo>
                <a:cubicBezTo>
                  <a:pt x="64" y="105"/>
                  <a:pt x="112" y="115"/>
                  <a:pt x="126" y="122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7112" name="Freeform 8"/>
          <p:cNvSpPr>
            <a:spLocks/>
          </p:cNvSpPr>
          <p:nvPr/>
        </p:nvSpPr>
        <p:spPr bwMode="auto">
          <a:xfrm>
            <a:off x="7162800" y="3784600"/>
            <a:ext cx="236538" cy="304800"/>
          </a:xfrm>
          <a:custGeom>
            <a:avLst/>
            <a:gdLst>
              <a:gd name="T0" fmla="*/ 2147483647 w 149"/>
              <a:gd name="T1" fmla="*/ 2147483647 h 164"/>
              <a:gd name="T2" fmla="*/ 2147483647 w 149"/>
              <a:gd name="T3" fmla="*/ 2147483647 h 164"/>
              <a:gd name="T4" fmla="*/ 2147483647 w 149"/>
              <a:gd name="T5" fmla="*/ 2147483647 h 164"/>
              <a:gd name="T6" fmla="*/ 2147483647 w 149"/>
              <a:gd name="T7" fmla="*/ 2147483647 h 164"/>
              <a:gd name="T8" fmla="*/ 2147483647 w 149"/>
              <a:gd name="T9" fmla="*/ 2147483647 h 164"/>
              <a:gd name="T10" fmla="*/ 2147483647 w 149"/>
              <a:gd name="T11" fmla="*/ 2147483647 h 164"/>
              <a:gd name="T12" fmla="*/ 2147483647 w 149"/>
              <a:gd name="T13" fmla="*/ 2147483647 h 164"/>
              <a:gd name="T14" fmla="*/ 2147483647 w 149"/>
              <a:gd name="T15" fmla="*/ 2147483647 h 164"/>
              <a:gd name="T16" fmla="*/ 0 w 149"/>
              <a:gd name="T17" fmla="*/ 2147483647 h 1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"/>
              <a:gd name="T28" fmla="*/ 0 h 164"/>
              <a:gd name="T29" fmla="*/ 149 w 149"/>
              <a:gd name="T30" fmla="*/ 164 h 1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" h="164">
                <a:moveTo>
                  <a:pt x="149" y="4"/>
                </a:moveTo>
                <a:cubicBezTo>
                  <a:pt x="120" y="9"/>
                  <a:pt x="86" y="0"/>
                  <a:pt x="61" y="16"/>
                </a:cubicBezTo>
                <a:cubicBezTo>
                  <a:pt x="55" y="20"/>
                  <a:pt x="71" y="27"/>
                  <a:pt x="77" y="32"/>
                </a:cubicBezTo>
                <a:cubicBezTo>
                  <a:pt x="84" y="38"/>
                  <a:pt x="92" y="43"/>
                  <a:pt x="99" y="49"/>
                </a:cubicBezTo>
                <a:cubicBezTo>
                  <a:pt x="77" y="64"/>
                  <a:pt x="54" y="70"/>
                  <a:pt x="28" y="76"/>
                </a:cubicBezTo>
                <a:cubicBezTo>
                  <a:pt x="53" y="93"/>
                  <a:pt x="50" y="101"/>
                  <a:pt x="22" y="109"/>
                </a:cubicBezTo>
                <a:cubicBezTo>
                  <a:pt x="28" y="115"/>
                  <a:pt x="39" y="118"/>
                  <a:pt x="39" y="126"/>
                </a:cubicBezTo>
                <a:cubicBezTo>
                  <a:pt x="39" y="133"/>
                  <a:pt x="27" y="132"/>
                  <a:pt x="22" y="137"/>
                </a:cubicBezTo>
                <a:cubicBezTo>
                  <a:pt x="14" y="145"/>
                  <a:pt x="8" y="156"/>
                  <a:pt x="0" y="164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7113" name="Freeform 9"/>
          <p:cNvSpPr>
            <a:spLocks/>
          </p:cNvSpPr>
          <p:nvPr/>
        </p:nvSpPr>
        <p:spPr bwMode="auto">
          <a:xfrm>
            <a:off x="5916613" y="3859213"/>
            <a:ext cx="288925" cy="184150"/>
          </a:xfrm>
          <a:custGeom>
            <a:avLst/>
            <a:gdLst>
              <a:gd name="T0" fmla="*/ 0 w 182"/>
              <a:gd name="T1" fmla="*/ 0 h 116"/>
              <a:gd name="T2" fmla="*/ 2147483647 w 182"/>
              <a:gd name="T3" fmla="*/ 2147483647 h 116"/>
              <a:gd name="T4" fmla="*/ 2147483647 w 182"/>
              <a:gd name="T5" fmla="*/ 2147483647 h 116"/>
              <a:gd name="T6" fmla="*/ 2147483647 w 182"/>
              <a:gd name="T7" fmla="*/ 2147483647 h 116"/>
              <a:gd name="T8" fmla="*/ 2147483647 w 182"/>
              <a:gd name="T9" fmla="*/ 2147483647 h 116"/>
              <a:gd name="T10" fmla="*/ 2147483647 w 182"/>
              <a:gd name="T11" fmla="*/ 2147483647 h 116"/>
              <a:gd name="T12" fmla="*/ 2147483647 w 182"/>
              <a:gd name="T13" fmla="*/ 2147483647 h 116"/>
              <a:gd name="T14" fmla="*/ 2147483647 w 182"/>
              <a:gd name="T15" fmla="*/ 2147483647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2"/>
              <a:gd name="T25" fmla="*/ 0 h 116"/>
              <a:gd name="T26" fmla="*/ 182 w 182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2" h="116">
                <a:moveTo>
                  <a:pt x="0" y="0"/>
                </a:moveTo>
                <a:cubicBezTo>
                  <a:pt x="44" y="12"/>
                  <a:pt x="87" y="16"/>
                  <a:pt x="132" y="22"/>
                </a:cubicBezTo>
                <a:cubicBezTo>
                  <a:pt x="112" y="36"/>
                  <a:pt x="90" y="43"/>
                  <a:pt x="66" y="50"/>
                </a:cubicBezTo>
                <a:cubicBezTo>
                  <a:pt x="85" y="63"/>
                  <a:pt x="103" y="67"/>
                  <a:pt x="126" y="72"/>
                </a:cubicBezTo>
                <a:cubicBezTo>
                  <a:pt x="121" y="74"/>
                  <a:pt x="115" y="76"/>
                  <a:pt x="110" y="78"/>
                </a:cubicBezTo>
                <a:cubicBezTo>
                  <a:pt x="104" y="80"/>
                  <a:pt x="90" y="78"/>
                  <a:pt x="93" y="83"/>
                </a:cubicBezTo>
                <a:cubicBezTo>
                  <a:pt x="99" y="91"/>
                  <a:pt x="112" y="90"/>
                  <a:pt x="121" y="94"/>
                </a:cubicBezTo>
                <a:cubicBezTo>
                  <a:pt x="142" y="104"/>
                  <a:pt x="157" y="116"/>
                  <a:pt x="182" y="116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7114" name="Freeform 10"/>
          <p:cNvSpPr>
            <a:spLocks/>
          </p:cNvSpPr>
          <p:nvPr/>
        </p:nvSpPr>
        <p:spPr bwMode="auto">
          <a:xfrm>
            <a:off x="2286000" y="3937000"/>
            <a:ext cx="166688" cy="211138"/>
          </a:xfrm>
          <a:custGeom>
            <a:avLst/>
            <a:gdLst>
              <a:gd name="T0" fmla="*/ 2147483647 w 105"/>
              <a:gd name="T1" fmla="*/ 0 h 133"/>
              <a:gd name="T2" fmla="*/ 2147483647 w 105"/>
              <a:gd name="T3" fmla="*/ 2147483647 h 133"/>
              <a:gd name="T4" fmla="*/ 0 w 105"/>
              <a:gd name="T5" fmla="*/ 2147483647 h 133"/>
              <a:gd name="T6" fmla="*/ 2147483647 w 105"/>
              <a:gd name="T7" fmla="*/ 2147483647 h 133"/>
              <a:gd name="T8" fmla="*/ 2147483647 w 105"/>
              <a:gd name="T9" fmla="*/ 2147483647 h 133"/>
              <a:gd name="T10" fmla="*/ 2147483647 w 105"/>
              <a:gd name="T11" fmla="*/ 2147483647 h 133"/>
              <a:gd name="T12" fmla="*/ 2147483647 w 105"/>
              <a:gd name="T13" fmla="*/ 2147483647 h 133"/>
              <a:gd name="T14" fmla="*/ 2147483647 w 105"/>
              <a:gd name="T15" fmla="*/ 2147483647 h 133"/>
              <a:gd name="T16" fmla="*/ 2147483647 w 105"/>
              <a:gd name="T17" fmla="*/ 2147483647 h 1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5"/>
              <a:gd name="T28" fmla="*/ 0 h 133"/>
              <a:gd name="T29" fmla="*/ 105 w 105"/>
              <a:gd name="T30" fmla="*/ 133 h 1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5" h="133">
                <a:moveTo>
                  <a:pt x="33" y="0"/>
                </a:moveTo>
                <a:cubicBezTo>
                  <a:pt x="54" y="8"/>
                  <a:pt x="99" y="17"/>
                  <a:pt x="99" y="17"/>
                </a:cubicBezTo>
                <a:cubicBezTo>
                  <a:pt x="74" y="42"/>
                  <a:pt x="34" y="55"/>
                  <a:pt x="0" y="67"/>
                </a:cubicBezTo>
                <a:cubicBezTo>
                  <a:pt x="23" y="74"/>
                  <a:pt x="42" y="84"/>
                  <a:pt x="66" y="89"/>
                </a:cubicBezTo>
                <a:cubicBezTo>
                  <a:pt x="72" y="93"/>
                  <a:pt x="77" y="97"/>
                  <a:pt x="83" y="100"/>
                </a:cubicBezTo>
                <a:cubicBezTo>
                  <a:pt x="90" y="103"/>
                  <a:pt x="105" y="97"/>
                  <a:pt x="105" y="105"/>
                </a:cubicBezTo>
                <a:cubicBezTo>
                  <a:pt x="105" y="113"/>
                  <a:pt x="90" y="112"/>
                  <a:pt x="83" y="116"/>
                </a:cubicBezTo>
                <a:cubicBezTo>
                  <a:pt x="77" y="119"/>
                  <a:pt x="72" y="123"/>
                  <a:pt x="66" y="127"/>
                </a:cubicBezTo>
                <a:cubicBezTo>
                  <a:pt x="62" y="129"/>
                  <a:pt x="59" y="131"/>
                  <a:pt x="55" y="133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7115" name="Freeform 11"/>
          <p:cNvSpPr>
            <a:spLocks/>
          </p:cNvSpPr>
          <p:nvPr/>
        </p:nvSpPr>
        <p:spPr bwMode="auto">
          <a:xfrm>
            <a:off x="7777163" y="3784600"/>
            <a:ext cx="147637" cy="258763"/>
          </a:xfrm>
          <a:custGeom>
            <a:avLst/>
            <a:gdLst>
              <a:gd name="T0" fmla="*/ 2147483647 w 77"/>
              <a:gd name="T1" fmla="*/ 0 h 143"/>
              <a:gd name="T2" fmla="*/ 0 w 77"/>
              <a:gd name="T3" fmla="*/ 2147483647 h 143"/>
              <a:gd name="T4" fmla="*/ 2147483647 w 77"/>
              <a:gd name="T5" fmla="*/ 2147483647 h 143"/>
              <a:gd name="T6" fmla="*/ 2147483647 w 77"/>
              <a:gd name="T7" fmla="*/ 2147483647 h 143"/>
              <a:gd name="T8" fmla="*/ 2147483647 w 77"/>
              <a:gd name="T9" fmla="*/ 2147483647 h 143"/>
              <a:gd name="T10" fmla="*/ 2147483647 w 77"/>
              <a:gd name="T11" fmla="*/ 2147483647 h 1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7"/>
              <a:gd name="T19" fmla="*/ 0 h 143"/>
              <a:gd name="T20" fmla="*/ 77 w 77"/>
              <a:gd name="T21" fmla="*/ 143 h 1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7" h="143">
                <a:moveTo>
                  <a:pt x="50" y="0"/>
                </a:moveTo>
                <a:cubicBezTo>
                  <a:pt x="30" y="13"/>
                  <a:pt x="17" y="16"/>
                  <a:pt x="0" y="33"/>
                </a:cubicBezTo>
                <a:cubicBezTo>
                  <a:pt x="4" y="38"/>
                  <a:pt x="6" y="46"/>
                  <a:pt x="11" y="49"/>
                </a:cubicBezTo>
                <a:cubicBezTo>
                  <a:pt x="21" y="55"/>
                  <a:pt x="44" y="61"/>
                  <a:pt x="44" y="61"/>
                </a:cubicBezTo>
                <a:cubicBezTo>
                  <a:pt x="40" y="73"/>
                  <a:pt x="30" y="82"/>
                  <a:pt x="28" y="94"/>
                </a:cubicBezTo>
                <a:cubicBezTo>
                  <a:pt x="23" y="120"/>
                  <a:pt x="68" y="124"/>
                  <a:pt x="77" y="143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7116" name="Freeform 12"/>
          <p:cNvSpPr>
            <a:spLocks/>
          </p:cNvSpPr>
          <p:nvPr/>
        </p:nvSpPr>
        <p:spPr bwMode="auto">
          <a:xfrm>
            <a:off x="8739188" y="3684588"/>
            <a:ext cx="244475" cy="328612"/>
          </a:xfrm>
          <a:custGeom>
            <a:avLst/>
            <a:gdLst>
              <a:gd name="T0" fmla="*/ 2147483647 w 154"/>
              <a:gd name="T1" fmla="*/ 0 h 248"/>
              <a:gd name="T2" fmla="*/ 2147483647 w 154"/>
              <a:gd name="T3" fmla="*/ 2147483647 h 248"/>
              <a:gd name="T4" fmla="*/ 2147483647 w 154"/>
              <a:gd name="T5" fmla="*/ 2147483647 h 248"/>
              <a:gd name="T6" fmla="*/ 2147483647 w 154"/>
              <a:gd name="T7" fmla="*/ 2147483647 h 248"/>
              <a:gd name="T8" fmla="*/ 2147483647 w 154"/>
              <a:gd name="T9" fmla="*/ 2147483647 h 248"/>
              <a:gd name="T10" fmla="*/ 0 w 154"/>
              <a:gd name="T11" fmla="*/ 2147483647 h 248"/>
              <a:gd name="T12" fmla="*/ 2147483647 w 154"/>
              <a:gd name="T13" fmla="*/ 2147483647 h 248"/>
              <a:gd name="T14" fmla="*/ 2147483647 w 154"/>
              <a:gd name="T15" fmla="*/ 2147483647 h 248"/>
              <a:gd name="T16" fmla="*/ 2147483647 w 154"/>
              <a:gd name="T17" fmla="*/ 2147483647 h 248"/>
              <a:gd name="T18" fmla="*/ 2147483647 w 154"/>
              <a:gd name="T19" fmla="*/ 2147483647 h 248"/>
              <a:gd name="T20" fmla="*/ 2147483647 w 154"/>
              <a:gd name="T21" fmla="*/ 2147483647 h 2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4"/>
              <a:gd name="T34" fmla="*/ 0 h 248"/>
              <a:gd name="T35" fmla="*/ 154 w 154"/>
              <a:gd name="T36" fmla="*/ 248 h 2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4" h="248">
                <a:moveTo>
                  <a:pt x="138" y="0"/>
                </a:moveTo>
                <a:cubicBezTo>
                  <a:pt x="92" y="13"/>
                  <a:pt x="89" y="45"/>
                  <a:pt x="55" y="55"/>
                </a:cubicBezTo>
                <a:cubicBezTo>
                  <a:pt x="49" y="59"/>
                  <a:pt x="33" y="61"/>
                  <a:pt x="38" y="66"/>
                </a:cubicBezTo>
                <a:cubicBezTo>
                  <a:pt x="48" y="76"/>
                  <a:pt x="64" y="73"/>
                  <a:pt x="77" y="77"/>
                </a:cubicBezTo>
                <a:cubicBezTo>
                  <a:pt x="102" y="84"/>
                  <a:pt x="128" y="88"/>
                  <a:pt x="154" y="94"/>
                </a:cubicBezTo>
                <a:cubicBezTo>
                  <a:pt x="111" y="123"/>
                  <a:pt x="50" y="133"/>
                  <a:pt x="0" y="144"/>
                </a:cubicBezTo>
                <a:cubicBezTo>
                  <a:pt x="24" y="149"/>
                  <a:pt x="48" y="156"/>
                  <a:pt x="72" y="160"/>
                </a:cubicBezTo>
                <a:cubicBezTo>
                  <a:pt x="88" y="166"/>
                  <a:pt x="121" y="154"/>
                  <a:pt x="121" y="171"/>
                </a:cubicBezTo>
                <a:cubicBezTo>
                  <a:pt x="121" y="174"/>
                  <a:pt x="55" y="212"/>
                  <a:pt x="49" y="215"/>
                </a:cubicBezTo>
                <a:cubicBezTo>
                  <a:pt x="44" y="218"/>
                  <a:pt x="38" y="219"/>
                  <a:pt x="33" y="221"/>
                </a:cubicBezTo>
                <a:cubicBezTo>
                  <a:pt x="13" y="240"/>
                  <a:pt x="19" y="230"/>
                  <a:pt x="11" y="248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684213" y="981075"/>
            <a:ext cx="6848475" cy="554038"/>
          </a:xfrm>
          <a:prstGeom prst="rect">
            <a:avLst/>
          </a:prstGeom>
          <a:noFill/>
          <a:ln w="31750">
            <a:solidFill>
              <a:srgbClr val="2C6E4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l-PL" sz="3000">
                <a:latin typeface="Calibri" pitchFamily="34" charset="0"/>
                <a:cs typeface="Times New Roman" pitchFamily="18" charset="0"/>
              </a:rPr>
              <a:t>Możliwości przemieszczania się nawozów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831975" y="2776538"/>
            <a:ext cx="1606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CC0000"/>
                </a:solidFill>
                <a:latin typeface="Calibri" pitchFamily="34" charset="0"/>
                <a:cs typeface="Times New Roman" pitchFamily="18" charset="0"/>
              </a:rPr>
              <a:t>(ii)</a:t>
            </a:r>
            <a:r>
              <a:rPr lang="pl-PL" b="1">
                <a:latin typeface="Calibri" pitchFamily="34" charset="0"/>
                <a:cs typeface="Times New Roman" pitchFamily="18" charset="0"/>
              </a:rPr>
              <a:t>Przetchlinka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3749675" y="3225800"/>
            <a:ext cx="2876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CC0000"/>
                </a:solidFill>
                <a:latin typeface="Calibri" pitchFamily="34" charset="0"/>
                <a:cs typeface="Times New Roman" pitchFamily="18" charset="0"/>
              </a:rPr>
              <a:t>(iii)</a:t>
            </a:r>
            <a:r>
              <a:rPr lang="en-US" sz="2400">
                <a:latin typeface="Calibri" pitchFamily="34" charset="0"/>
                <a:cs typeface="Times New Roman" pitchFamily="18" charset="0"/>
              </a:rPr>
              <a:t> </a:t>
            </a:r>
            <a:r>
              <a:rPr lang="pl-PL" sz="2400">
                <a:latin typeface="Calibri" pitchFamily="34" charset="0"/>
                <a:cs typeface="Times New Roman" pitchFamily="18" charset="0"/>
              </a:rPr>
              <a:t>Aparat szparkowy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 flipH="1">
            <a:off x="304800" y="2794000"/>
            <a:ext cx="457200" cy="1143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 flipV="1">
            <a:off x="1066800" y="3098800"/>
            <a:ext cx="762000" cy="8382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4419600" y="3632200"/>
            <a:ext cx="0" cy="6096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395288" y="6196013"/>
            <a:ext cx="1466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>
                <a:latin typeface="Times New Roman" pitchFamily="18" charset="0"/>
                <a:cs typeface="Times New Roman" pitchFamily="18" charset="0"/>
              </a:rPr>
              <a:t>Komórka mezofilowa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7458075" y="6196013"/>
            <a:ext cx="11572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1600">
                <a:latin typeface="Times New Roman" pitchFamily="18" charset="0"/>
                <a:cs typeface="Times New Roman" pitchFamily="18" charset="0"/>
              </a:rPr>
              <a:t>Komórka </a:t>
            </a:r>
          </a:p>
          <a:p>
            <a:pPr eaLnBrk="0" hangingPunct="0"/>
            <a:r>
              <a:rPr lang="pl-PL" sz="1600">
                <a:latin typeface="Times New Roman" pitchFamily="18" charset="0"/>
                <a:cs typeface="Times New Roman" pitchFamily="18" charset="0"/>
              </a:rPr>
              <a:t>mezofilowa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16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25" name="Freeform 21"/>
          <p:cNvSpPr>
            <a:spLocks/>
          </p:cNvSpPr>
          <p:nvPr/>
        </p:nvSpPr>
        <p:spPr bwMode="auto">
          <a:xfrm>
            <a:off x="4810125" y="2919413"/>
            <a:ext cx="288925" cy="184150"/>
          </a:xfrm>
          <a:custGeom>
            <a:avLst/>
            <a:gdLst>
              <a:gd name="T0" fmla="*/ 0 w 182"/>
              <a:gd name="T1" fmla="*/ 0 h 116"/>
              <a:gd name="T2" fmla="*/ 2147483647 w 182"/>
              <a:gd name="T3" fmla="*/ 2147483647 h 116"/>
              <a:gd name="T4" fmla="*/ 2147483647 w 182"/>
              <a:gd name="T5" fmla="*/ 2147483647 h 116"/>
              <a:gd name="T6" fmla="*/ 2147483647 w 182"/>
              <a:gd name="T7" fmla="*/ 2147483647 h 116"/>
              <a:gd name="T8" fmla="*/ 2147483647 w 182"/>
              <a:gd name="T9" fmla="*/ 2147483647 h 116"/>
              <a:gd name="T10" fmla="*/ 2147483647 w 182"/>
              <a:gd name="T11" fmla="*/ 2147483647 h 116"/>
              <a:gd name="T12" fmla="*/ 2147483647 w 182"/>
              <a:gd name="T13" fmla="*/ 2147483647 h 116"/>
              <a:gd name="T14" fmla="*/ 2147483647 w 182"/>
              <a:gd name="T15" fmla="*/ 2147483647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2"/>
              <a:gd name="T25" fmla="*/ 0 h 116"/>
              <a:gd name="T26" fmla="*/ 182 w 182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2" h="116">
                <a:moveTo>
                  <a:pt x="0" y="0"/>
                </a:moveTo>
                <a:cubicBezTo>
                  <a:pt x="44" y="12"/>
                  <a:pt x="87" y="16"/>
                  <a:pt x="132" y="22"/>
                </a:cubicBezTo>
                <a:cubicBezTo>
                  <a:pt x="112" y="36"/>
                  <a:pt x="90" y="43"/>
                  <a:pt x="66" y="50"/>
                </a:cubicBezTo>
                <a:cubicBezTo>
                  <a:pt x="85" y="63"/>
                  <a:pt x="103" y="67"/>
                  <a:pt x="126" y="72"/>
                </a:cubicBezTo>
                <a:cubicBezTo>
                  <a:pt x="121" y="74"/>
                  <a:pt x="115" y="76"/>
                  <a:pt x="110" y="78"/>
                </a:cubicBezTo>
                <a:cubicBezTo>
                  <a:pt x="104" y="80"/>
                  <a:pt x="90" y="78"/>
                  <a:pt x="93" y="83"/>
                </a:cubicBezTo>
                <a:cubicBezTo>
                  <a:pt x="99" y="91"/>
                  <a:pt x="112" y="90"/>
                  <a:pt x="121" y="94"/>
                </a:cubicBezTo>
                <a:cubicBezTo>
                  <a:pt x="142" y="104"/>
                  <a:pt x="157" y="116"/>
                  <a:pt x="182" y="11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5105400" y="5765800"/>
            <a:ext cx="100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latin typeface="Times New Roman" pitchFamily="18" charset="0"/>
                <a:cs typeface="Times New Roman" pitchFamily="18" charset="0"/>
              </a:rPr>
              <a:t>komórka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 flipH="1" flipV="1">
            <a:off x="3657600" y="5003800"/>
            <a:ext cx="1752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 flipH="1" flipV="1">
            <a:off x="5029200" y="50800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1905000" y="5613400"/>
            <a:ext cx="2076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latin typeface="Times New Roman" pitchFamily="18" charset="0"/>
                <a:cs typeface="Times New Roman" pitchFamily="18" charset="0"/>
              </a:rPr>
              <a:t>Ścianka komórkowa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2209800" y="5918200"/>
            <a:ext cx="2513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latin typeface="Times New Roman" pitchFamily="18" charset="0"/>
                <a:cs typeface="Times New Roman" pitchFamily="18" charset="0"/>
              </a:rPr>
              <a:t>Membrana plazmatyczna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 flipV="1">
            <a:off x="2286000" y="5232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2895600" y="5232400"/>
            <a:ext cx="0" cy="7620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682625" y="404813"/>
            <a:ext cx="7202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>
                <a:solidFill>
                  <a:srgbClr val="2C6E4A"/>
                </a:solidFill>
                <a:latin typeface="Calibri" pitchFamily="34" charset="0"/>
                <a:cs typeface="Times New Roman" pitchFamily="18" charset="0"/>
              </a:rPr>
              <a:t>Drogi absorpcji nawozów dolistnych</a:t>
            </a:r>
            <a:r>
              <a:rPr lang="de-DE" sz="2400" b="1">
                <a:solidFill>
                  <a:srgbClr val="2C6E4A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de-DE" sz="2400" b="1">
                <a:solidFill>
                  <a:srgbClr val="2C6E4A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de-DE" sz="2400" b="1">
                <a:solidFill>
                  <a:srgbClr val="2C6E4A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de-DE" sz="1000" b="1">
                <a:solidFill>
                  <a:srgbClr val="2C6E4A"/>
                </a:solidFill>
                <a:latin typeface="Calibri" pitchFamily="34" charset="0"/>
                <a:cs typeface="Times New Roman" pitchFamily="18" charset="0"/>
              </a:rPr>
              <a:t>pathway and uptake of nutrients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09600" y="2157413"/>
            <a:ext cx="4343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>
                <a:solidFill>
                  <a:srgbClr val="CC0000"/>
                </a:solidFill>
                <a:latin typeface="Calibri" pitchFamily="34" charset="0"/>
                <a:cs typeface="Times New Roman" pitchFamily="18" charset="0"/>
              </a:rPr>
              <a:t>(i)</a:t>
            </a:r>
            <a:r>
              <a:rPr lang="en-US" sz="2400">
                <a:latin typeface="Calibri" pitchFamily="34" charset="0"/>
                <a:cs typeface="Times New Roman" pitchFamily="18" charset="0"/>
              </a:rPr>
              <a:t> Wax cuticle </a:t>
            </a:r>
            <a:r>
              <a:rPr lang="en-US" sz="2000">
                <a:latin typeface="Calibri" pitchFamily="34" charset="0"/>
                <a:cs typeface="Times New Roman" pitchFamily="18" charset="0"/>
              </a:rPr>
              <a:t>(lipophilic pathway)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884363" y="3611563"/>
            <a:ext cx="1571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835150" y="2879725"/>
            <a:ext cx="15557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 cstate="print"/>
          <a:srcRect l="10136" r="8107"/>
          <a:stretch>
            <a:fillRect/>
          </a:stretch>
        </p:blipFill>
        <p:spPr bwMode="auto">
          <a:xfrm>
            <a:off x="0" y="3148013"/>
            <a:ext cx="9144000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6553200" y="3452813"/>
            <a:ext cx="533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48135" name="Freeform 7"/>
          <p:cNvSpPr>
            <a:spLocks/>
          </p:cNvSpPr>
          <p:nvPr/>
        </p:nvSpPr>
        <p:spPr bwMode="auto">
          <a:xfrm>
            <a:off x="996950" y="3636963"/>
            <a:ext cx="200025" cy="254000"/>
          </a:xfrm>
          <a:custGeom>
            <a:avLst/>
            <a:gdLst>
              <a:gd name="T0" fmla="*/ 0 w 126"/>
              <a:gd name="T1" fmla="*/ 0 h 122"/>
              <a:gd name="T2" fmla="*/ 2147483647 w 126"/>
              <a:gd name="T3" fmla="*/ 2147483647 h 122"/>
              <a:gd name="T4" fmla="*/ 0 w 126"/>
              <a:gd name="T5" fmla="*/ 2147483647 h 122"/>
              <a:gd name="T6" fmla="*/ 2147483647 w 126"/>
              <a:gd name="T7" fmla="*/ 2147483647 h 122"/>
              <a:gd name="T8" fmla="*/ 2147483647 w 126"/>
              <a:gd name="T9" fmla="*/ 2147483647 h 122"/>
              <a:gd name="T10" fmla="*/ 2147483647 w 126"/>
              <a:gd name="T11" fmla="*/ 2147483647 h 1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"/>
              <a:gd name="T19" fmla="*/ 0 h 122"/>
              <a:gd name="T20" fmla="*/ 126 w 126"/>
              <a:gd name="T21" fmla="*/ 122 h 1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" h="122">
                <a:moveTo>
                  <a:pt x="0" y="0"/>
                </a:moveTo>
                <a:cubicBezTo>
                  <a:pt x="2" y="1"/>
                  <a:pt x="35" y="12"/>
                  <a:pt x="33" y="17"/>
                </a:cubicBezTo>
                <a:cubicBezTo>
                  <a:pt x="27" y="29"/>
                  <a:pt x="0" y="39"/>
                  <a:pt x="0" y="39"/>
                </a:cubicBezTo>
                <a:cubicBezTo>
                  <a:pt x="23" y="54"/>
                  <a:pt x="41" y="69"/>
                  <a:pt x="66" y="78"/>
                </a:cubicBezTo>
                <a:cubicBezTo>
                  <a:pt x="64" y="83"/>
                  <a:pt x="58" y="89"/>
                  <a:pt x="60" y="94"/>
                </a:cubicBezTo>
                <a:cubicBezTo>
                  <a:pt x="64" y="105"/>
                  <a:pt x="112" y="115"/>
                  <a:pt x="126" y="122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8136" name="Freeform 8"/>
          <p:cNvSpPr>
            <a:spLocks/>
          </p:cNvSpPr>
          <p:nvPr/>
        </p:nvSpPr>
        <p:spPr bwMode="auto">
          <a:xfrm>
            <a:off x="7162800" y="3605213"/>
            <a:ext cx="236538" cy="304800"/>
          </a:xfrm>
          <a:custGeom>
            <a:avLst/>
            <a:gdLst>
              <a:gd name="T0" fmla="*/ 2147483647 w 149"/>
              <a:gd name="T1" fmla="*/ 2147483647 h 164"/>
              <a:gd name="T2" fmla="*/ 2147483647 w 149"/>
              <a:gd name="T3" fmla="*/ 2147483647 h 164"/>
              <a:gd name="T4" fmla="*/ 2147483647 w 149"/>
              <a:gd name="T5" fmla="*/ 2147483647 h 164"/>
              <a:gd name="T6" fmla="*/ 2147483647 w 149"/>
              <a:gd name="T7" fmla="*/ 2147483647 h 164"/>
              <a:gd name="T8" fmla="*/ 2147483647 w 149"/>
              <a:gd name="T9" fmla="*/ 2147483647 h 164"/>
              <a:gd name="T10" fmla="*/ 2147483647 w 149"/>
              <a:gd name="T11" fmla="*/ 2147483647 h 164"/>
              <a:gd name="T12" fmla="*/ 2147483647 w 149"/>
              <a:gd name="T13" fmla="*/ 2147483647 h 164"/>
              <a:gd name="T14" fmla="*/ 2147483647 w 149"/>
              <a:gd name="T15" fmla="*/ 2147483647 h 164"/>
              <a:gd name="T16" fmla="*/ 0 w 149"/>
              <a:gd name="T17" fmla="*/ 2147483647 h 1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"/>
              <a:gd name="T28" fmla="*/ 0 h 164"/>
              <a:gd name="T29" fmla="*/ 149 w 149"/>
              <a:gd name="T30" fmla="*/ 164 h 1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" h="164">
                <a:moveTo>
                  <a:pt x="149" y="4"/>
                </a:moveTo>
                <a:cubicBezTo>
                  <a:pt x="120" y="9"/>
                  <a:pt x="86" y="0"/>
                  <a:pt x="61" y="16"/>
                </a:cubicBezTo>
                <a:cubicBezTo>
                  <a:pt x="55" y="20"/>
                  <a:pt x="71" y="27"/>
                  <a:pt x="77" y="32"/>
                </a:cubicBezTo>
                <a:cubicBezTo>
                  <a:pt x="84" y="38"/>
                  <a:pt x="92" y="43"/>
                  <a:pt x="99" y="49"/>
                </a:cubicBezTo>
                <a:cubicBezTo>
                  <a:pt x="77" y="64"/>
                  <a:pt x="54" y="70"/>
                  <a:pt x="28" y="76"/>
                </a:cubicBezTo>
                <a:cubicBezTo>
                  <a:pt x="53" y="93"/>
                  <a:pt x="50" y="101"/>
                  <a:pt x="22" y="109"/>
                </a:cubicBezTo>
                <a:cubicBezTo>
                  <a:pt x="28" y="115"/>
                  <a:pt x="39" y="118"/>
                  <a:pt x="39" y="126"/>
                </a:cubicBezTo>
                <a:cubicBezTo>
                  <a:pt x="39" y="133"/>
                  <a:pt x="27" y="132"/>
                  <a:pt x="22" y="137"/>
                </a:cubicBezTo>
                <a:cubicBezTo>
                  <a:pt x="14" y="145"/>
                  <a:pt x="8" y="156"/>
                  <a:pt x="0" y="164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8137" name="Freeform 9"/>
          <p:cNvSpPr>
            <a:spLocks/>
          </p:cNvSpPr>
          <p:nvPr/>
        </p:nvSpPr>
        <p:spPr bwMode="auto">
          <a:xfrm>
            <a:off x="5916613" y="3679825"/>
            <a:ext cx="288925" cy="184150"/>
          </a:xfrm>
          <a:custGeom>
            <a:avLst/>
            <a:gdLst>
              <a:gd name="T0" fmla="*/ 0 w 182"/>
              <a:gd name="T1" fmla="*/ 0 h 116"/>
              <a:gd name="T2" fmla="*/ 2147483647 w 182"/>
              <a:gd name="T3" fmla="*/ 2147483647 h 116"/>
              <a:gd name="T4" fmla="*/ 2147483647 w 182"/>
              <a:gd name="T5" fmla="*/ 2147483647 h 116"/>
              <a:gd name="T6" fmla="*/ 2147483647 w 182"/>
              <a:gd name="T7" fmla="*/ 2147483647 h 116"/>
              <a:gd name="T8" fmla="*/ 2147483647 w 182"/>
              <a:gd name="T9" fmla="*/ 2147483647 h 116"/>
              <a:gd name="T10" fmla="*/ 2147483647 w 182"/>
              <a:gd name="T11" fmla="*/ 2147483647 h 116"/>
              <a:gd name="T12" fmla="*/ 2147483647 w 182"/>
              <a:gd name="T13" fmla="*/ 2147483647 h 116"/>
              <a:gd name="T14" fmla="*/ 2147483647 w 182"/>
              <a:gd name="T15" fmla="*/ 2147483647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2"/>
              <a:gd name="T25" fmla="*/ 0 h 116"/>
              <a:gd name="T26" fmla="*/ 182 w 182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2" h="116">
                <a:moveTo>
                  <a:pt x="0" y="0"/>
                </a:moveTo>
                <a:cubicBezTo>
                  <a:pt x="44" y="12"/>
                  <a:pt x="87" y="16"/>
                  <a:pt x="132" y="22"/>
                </a:cubicBezTo>
                <a:cubicBezTo>
                  <a:pt x="112" y="36"/>
                  <a:pt x="90" y="43"/>
                  <a:pt x="66" y="50"/>
                </a:cubicBezTo>
                <a:cubicBezTo>
                  <a:pt x="85" y="63"/>
                  <a:pt x="103" y="67"/>
                  <a:pt x="126" y="72"/>
                </a:cubicBezTo>
                <a:cubicBezTo>
                  <a:pt x="121" y="74"/>
                  <a:pt x="115" y="76"/>
                  <a:pt x="110" y="78"/>
                </a:cubicBezTo>
                <a:cubicBezTo>
                  <a:pt x="104" y="80"/>
                  <a:pt x="90" y="78"/>
                  <a:pt x="93" y="83"/>
                </a:cubicBezTo>
                <a:cubicBezTo>
                  <a:pt x="99" y="91"/>
                  <a:pt x="112" y="90"/>
                  <a:pt x="121" y="94"/>
                </a:cubicBezTo>
                <a:cubicBezTo>
                  <a:pt x="142" y="104"/>
                  <a:pt x="157" y="116"/>
                  <a:pt x="182" y="116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8138" name="Freeform 10"/>
          <p:cNvSpPr>
            <a:spLocks/>
          </p:cNvSpPr>
          <p:nvPr/>
        </p:nvSpPr>
        <p:spPr bwMode="auto">
          <a:xfrm>
            <a:off x="2286000" y="3757613"/>
            <a:ext cx="166688" cy="211137"/>
          </a:xfrm>
          <a:custGeom>
            <a:avLst/>
            <a:gdLst>
              <a:gd name="T0" fmla="*/ 2147483647 w 105"/>
              <a:gd name="T1" fmla="*/ 0 h 133"/>
              <a:gd name="T2" fmla="*/ 2147483647 w 105"/>
              <a:gd name="T3" fmla="*/ 2147483647 h 133"/>
              <a:gd name="T4" fmla="*/ 0 w 105"/>
              <a:gd name="T5" fmla="*/ 2147483647 h 133"/>
              <a:gd name="T6" fmla="*/ 2147483647 w 105"/>
              <a:gd name="T7" fmla="*/ 2147483647 h 133"/>
              <a:gd name="T8" fmla="*/ 2147483647 w 105"/>
              <a:gd name="T9" fmla="*/ 2147483647 h 133"/>
              <a:gd name="T10" fmla="*/ 2147483647 w 105"/>
              <a:gd name="T11" fmla="*/ 2147483647 h 133"/>
              <a:gd name="T12" fmla="*/ 2147483647 w 105"/>
              <a:gd name="T13" fmla="*/ 2147483647 h 133"/>
              <a:gd name="T14" fmla="*/ 2147483647 w 105"/>
              <a:gd name="T15" fmla="*/ 2147483647 h 133"/>
              <a:gd name="T16" fmla="*/ 2147483647 w 105"/>
              <a:gd name="T17" fmla="*/ 2147483647 h 1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5"/>
              <a:gd name="T28" fmla="*/ 0 h 133"/>
              <a:gd name="T29" fmla="*/ 105 w 105"/>
              <a:gd name="T30" fmla="*/ 133 h 1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5" h="133">
                <a:moveTo>
                  <a:pt x="33" y="0"/>
                </a:moveTo>
                <a:cubicBezTo>
                  <a:pt x="54" y="8"/>
                  <a:pt x="99" y="17"/>
                  <a:pt x="99" y="17"/>
                </a:cubicBezTo>
                <a:cubicBezTo>
                  <a:pt x="74" y="42"/>
                  <a:pt x="34" y="55"/>
                  <a:pt x="0" y="67"/>
                </a:cubicBezTo>
                <a:cubicBezTo>
                  <a:pt x="23" y="74"/>
                  <a:pt x="42" y="84"/>
                  <a:pt x="66" y="89"/>
                </a:cubicBezTo>
                <a:cubicBezTo>
                  <a:pt x="72" y="93"/>
                  <a:pt x="77" y="97"/>
                  <a:pt x="83" y="100"/>
                </a:cubicBezTo>
                <a:cubicBezTo>
                  <a:pt x="90" y="103"/>
                  <a:pt x="105" y="97"/>
                  <a:pt x="105" y="105"/>
                </a:cubicBezTo>
                <a:cubicBezTo>
                  <a:pt x="105" y="113"/>
                  <a:pt x="90" y="112"/>
                  <a:pt x="83" y="116"/>
                </a:cubicBezTo>
                <a:cubicBezTo>
                  <a:pt x="77" y="119"/>
                  <a:pt x="72" y="123"/>
                  <a:pt x="66" y="127"/>
                </a:cubicBezTo>
                <a:cubicBezTo>
                  <a:pt x="62" y="129"/>
                  <a:pt x="59" y="131"/>
                  <a:pt x="55" y="133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8139" name="Freeform 11"/>
          <p:cNvSpPr>
            <a:spLocks/>
          </p:cNvSpPr>
          <p:nvPr/>
        </p:nvSpPr>
        <p:spPr bwMode="auto">
          <a:xfrm>
            <a:off x="7777163" y="3605213"/>
            <a:ext cx="147637" cy="258762"/>
          </a:xfrm>
          <a:custGeom>
            <a:avLst/>
            <a:gdLst>
              <a:gd name="T0" fmla="*/ 2147483647 w 77"/>
              <a:gd name="T1" fmla="*/ 0 h 143"/>
              <a:gd name="T2" fmla="*/ 0 w 77"/>
              <a:gd name="T3" fmla="*/ 2147483647 h 143"/>
              <a:gd name="T4" fmla="*/ 2147483647 w 77"/>
              <a:gd name="T5" fmla="*/ 2147483647 h 143"/>
              <a:gd name="T6" fmla="*/ 2147483647 w 77"/>
              <a:gd name="T7" fmla="*/ 2147483647 h 143"/>
              <a:gd name="T8" fmla="*/ 2147483647 w 77"/>
              <a:gd name="T9" fmla="*/ 2147483647 h 143"/>
              <a:gd name="T10" fmla="*/ 2147483647 w 77"/>
              <a:gd name="T11" fmla="*/ 2147483647 h 1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7"/>
              <a:gd name="T19" fmla="*/ 0 h 143"/>
              <a:gd name="T20" fmla="*/ 77 w 77"/>
              <a:gd name="T21" fmla="*/ 143 h 1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7" h="143">
                <a:moveTo>
                  <a:pt x="50" y="0"/>
                </a:moveTo>
                <a:cubicBezTo>
                  <a:pt x="30" y="13"/>
                  <a:pt x="17" y="16"/>
                  <a:pt x="0" y="33"/>
                </a:cubicBezTo>
                <a:cubicBezTo>
                  <a:pt x="4" y="38"/>
                  <a:pt x="6" y="46"/>
                  <a:pt x="11" y="49"/>
                </a:cubicBezTo>
                <a:cubicBezTo>
                  <a:pt x="21" y="55"/>
                  <a:pt x="44" y="61"/>
                  <a:pt x="44" y="61"/>
                </a:cubicBezTo>
                <a:cubicBezTo>
                  <a:pt x="40" y="73"/>
                  <a:pt x="30" y="82"/>
                  <a:pt x="28" y="94"/>
                </a:cubicBezTo>
                <a:cubicBezTo>
                  <a:pt x="23" y="120"/>
                  <a:pt x="68" y="124"/>
                  <a:pt x="77" y="143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8140" name="Freeform 12"/>
          <p:cNvSpPr>
            <a:spLocks/>
          </p:cNvSpPr>
          <p:nvPr/>
        </p:nvSpPr>
        <p:spPr bwMode="auto">
          <a:xfrm>
            <a:off x="8739188" y="3505200"/>
            <a:ext cx="244475" cy="328613"/>
          </a:xfrm>
          <a:custGeom>
            <a:avLst/>
            <a:gdLst>
              <a:gd name="T0" fmla="*/ 2147483647 w 154"/>
              <a:gd name="T1" fmla="*/ 0 h 248"/>
              <a:gd name="T2" fmla="*/ 2147483647 w 154"/>
              <a:gd name="T3" fmla="*/ 2147483647 h 248"/>
              <a:gd name="T4" fmla="*/ 2147483647 w 154"/>
              <a:gd name="T5" fmla="*/ 2147483647 h 248"/>
              <a:gd name="T6" fmla="*/ 2147483647 w 154"/>
              <a:gd name="T7" fmla="*/ 2147483647 h 248"/>
              <a:gd name="T8" fmla="*/ 2147483647 w 154"/>
              <a:gd name="T9" fmla="*/ 2147483647 h 248"/>
              <a:gd name="T10" fmla="*/ 0 w 154"/>
              <a:gd name="T11" fmla="*/ 2147483647 h 248"/>
              <a:gd name="T12" fmla="*/ 2147483647 w 154"/>
              <a:gd name="T13" fmla="*/ 2147483647 h 248"/>
              <a:gd name="T14" fmla="*/ 2147483647 w 154"/>
              <a:gd name="T15" fmla="*/ 2147483647 h 248"/>
              <a:gd name="T16" fmla="*/ 2147483647 w 154"/>
              <a:gd name="T17" fmla="*/ 2147483647 h 248"/>
              <a:gd name="T18" fmla="*/ 2147483647 w 154"/>
              <a:gd name="T19" fmla="*/ 2147483647 h 248"/>
              <a:gd name="T20" fmla="*/ 2147483647 w 154"/>
              <a:gd name="T21" fmla="*/ 2147483647 h 2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4"/>
              <a:gd name="T34" fmla="*/ 0 h 248"/>
              <a:gd name="T35" fmla="*/ 154 w 154"/>
              <a:gd name="T36" fmla="*/ 248 h 2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4" h="248">
                <a:moveTo>
                  <a:pt x="138" y="0"/>
                </a:moveTo>
                <a:cubicBezTo>
                  <a:pt x="92" y="13"/>
                  <a:pt x="89" y="45"/>
                  <a:pt x="55" y="55"/>
                </a:cubicBezTo>
                <a:cubicBezTo>
                  <a:pt x="49" y="59"/>
                  <a:pt x="33" y="61"/>
                  <a:pt x="38" y="66"/>
                </a:cubicBezTo>
                <a:cubicBezTo>
                  <a:pt x="48" y="76"/>
                  <a:pt x="64" y="73"/>
                  <a:pt x="77" y="77"/>
                </a:cubicBezTo>
                <a:cubicBezTo>
                  <a:pt x="102" y="84"/>
                  <a:pt x="128" y="88"/>
                  <a:pt x="154" y="94"/>
                </a:cubicBezTo>
                <a:cubicBezTo>
                  <a:pt x="111" y="123"/>
                  <a:pt x="50" y="133"/>
                  <a:pt x="0" y="144"/>
                </a:cubicBezTo>
                <a:cubicBezTo>
                  <a:pt x="24" y="149"/>
                  <a:pt x="48" y="156"/>
                  <a:pt x="72" y="160"/>
                </a:cubicBezTo>
                <a:cubicBezTo>
                  <a:pt x="88" y="166"/>
                  <a:pt x="121" y="154"/>
                  <a:pt x="121" y="171"/>
                </a:cubicBezTo>
                <a:cubicBezTo>
                  <a:pt x="121" y="174"/>
                  <a:pt x="55" y="212"/>
                  <a:pt x="49" y="215"/>
                </a:cubicBezTo>
                <a:cubicBezTo>
                  <a:pt x="44" y="218"/>
                  <a:pt x="38" y="219"/>
                  <a:pt x="33" y="221"/>
                </a:cubicBezTo>
                <a:cubicBezTo>
                  <a:pt x="13" y="240"/>
                  <a:pt x="19" y="230"/>
                  <a:pt x="11" y="248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644525" y="1052513"/>
            <a:ext cx="7964488" cy="554037"/>
          </a:xfrm>
          <a:prstGeom prst="rect">
            <a:avLst/>
          </a:prstGeom>
          <a:noFill/>
          <a:ln w="31750">
            <a:solidFill>
              <a:srgbClr val="2C6E4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l-PL" sz="3000">
                <a:latin typeface="Calibri" pitchFamily="34" charset="0"/>
                <a:cs typeface="Times New Roman" pitchFamily="18" charset="0"/>
              </a:rPr>
              <a:t>Ścieżki przemieszczania się roztworów nawozów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1831975" y="259715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CC0000"/>
                </a:solidFill>
                <a:latin typeface="Calibri" pitchFamily="34" charset="0"/>
                <a:cs typeface="Times New Roman" pitchFamily="18" charset="0"/>
              </a:rPr>
              <a:t>(ii)</a:t>
            </a:r>
            <a:r>
              <a:rPr lang="en-US" sz="2400">
                <a:latin typeface="Calibri" pitchFamily="34" charset="0"/>
                <a:cs typeface="Times New Roman" pitchFamily="18" charset="0"/>
              </a:rPr>
              <a:t> Polar cuticle pores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3749675" y="3046413"/>
            <a:ext cx="165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CC0000"/>
                </a:solidFill>
                <a:latin typeface="Calibri" pitchFamily="34" charset="0"/>
                <a:cs typeface="Times New Roman" pitchFamily="18" charset="0"/>
              </a:rPr>
              <a:t>(iii)</a:t>
            </a:r>
            <a:r>
              <a:rPr lang="en-US" sz="2400">
                <a:latin typeface="Calibri" pitchFamily="34" charset="0"/>
                <a:cs typeface="Times New Roman" pitchFamily="18" charset="0"/>
              </a:rPr>
              <a:t> Stomata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 flipH="1">
            <a:off x="304800" y="2614613"/>
            <a:ext cx="457200" cy="1143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 flipV="1">
            <a:off x="1066800" y="2919413"/>
            <a:ext cx="762000" cy="8382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4419600" y="3452813"/>
            <a:ext cx="0" cy="6096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395288" y="6016625"/>
            <a:ext cx="146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Times New Roman" pitchFamily="18" charset="0"/>
              </a:rPr>
              <a:t>Mesophyll cell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7458075" y="6016625"/>
            <a:ext cx="1457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Times New Roman" pitchFamily="18" charset="0"/>
              </a:rPr>
              <a:t>Mesophyll cell</a:t>
            </a:r>
          </a:p>
        </p:txBody>
      </p:sp>
      <p:sp>
        <p:nvSpPr>
          <p:cNvPr id="48149" name="Freeform 21"/>
          <p:cNvSpPr>
            <a:spLocks/>
          </p:cNvSpPr>
          <p:nvPr/>
        </p:nvSpPr>
        <p:spPr bwMode="auto">
          <a:xfrm>
            <a:off x="4810125" y="2740025"/>
            <a:ext cx="288925" cy="184150"/>
          </a:xfrm>
          <a:custGeom>
            <a:avLst/>
            <a:gdLst>
              <a:gd name="T0" fmla="*/ 0 w 182"/>
              <a:gd name="T1" fmla="*/ 0 h 116"/>
              <a:gd name="T2" fmla="*/ 2147483647 w 182"/>
              <a:gd name="T3" fmla="*/ 2147483647 h 116"/>
              <a:gd name="T4" fmla="*/ 2147483647 w 182"/>
              <a:gd name="T5" fmla="*/ 2147483647 h 116"/>
              <a:gd name="T6" fmla="*/ 2147483647 w 182"/>
              <a:gd name="T7" fmla="*/ 2147483647 h 116"/>
              <a:gd name="T8" fmla="*/ 2147483647 w 182"/>
              <a:gd name="T9" fmla="*/ 2147483647 h 116"/>
              <a:gd name="T10" fmla="*/ 2147483647 w 182"/>
              <a:gd name="T11" fmla="*/ 2147483647 h 116"/>
              <a:gd name="T12" fmla="*/ 2147483647 w 182"/>
              <a:gd name="T13" fmla="*/ 2147483647 h 116"/>
              <a:gd name="T14" fmla="*/ 2147483647 w 182"/>
              <a:gd name="T15" fmla="*/ 2147483647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2"/>
              <a:gd name="T25" fmla="*/ 0 h 116"/>
              <a:gd name="T26" fmla="*/ 182 w 182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2" h="116">
                <a:moveTo>
                  <a:pt x="0" y="0"/>
                </a:moveTo>
                <a:cubicBezTo>
                  <a:pt x="44" y="12"/>
                  <a:pt x="87" y="16"/>
                  <a:pt x="132" y="22"/>
                </a:cubicBezTo>
                <a:cubicBezTo>
                  <a:pt x="112" y="36"/>
                  <a:pt x="90" y="43"/>
                  <a:pt x="66" y="50"/>
                </a:cubicBezTo>
                <a:cubicBezTo>
                  <a:pt x="85" y="63"/>
                  <a:pt x="103" y="67"/>
                  <a:pt x="126" y="72"/>
                </a:cubicBezTo>
                <a:cubicBezTo>
                  <a:pt x="121" y="74"/>
                  <a:pt x="115" y="76"/>
                  <a:pt x="110" y="78"/>
                </a:cubicBezTo>
                <a:cubicBezTo>
                  <a:pt x="104" y="80"/>
                  <a:pt x="90" y="78"/>
                  <a:pt x="93" y="83"/>
                </a:cubicBezTo>
                <a:cubicBezTo>
                  <a:pt x="99" y="91"/>
                  <a:pt x="112" y="90"/>
                  <a:pt x="121" y="94"/>
                </a:cubicBezTo>
                <a:cubicBezTo>
                  <a:pt x="142" y="104"/>
                  <a:pt x="157" y="116"/>
                  <a:pt x="182" y="11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5105400" y="5586413"/>
            <a:ext cx="11541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Times New Roman" pitchFamily="18" charset="0"/>
              </a:rPr>
              <a:t>Guard cells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 flipH="1" flipV="1">
            <a:off x="3657600" y="4824413"/>
            <a:ext cx="1752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8152" name="Line 24"/>
          <p:cNvSpPr>
            <a:spLocks noChangeShapeType="1"/>
          </p:cNvSpPr>
          <p:nvPr/>
        </p:nvSpPr>
        <p:spPr bwMode="auto">
          <a:xfrm flipH="1" flipV="1">
            <a:off x="5029200" y="4900613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1905000" y="5434013"/>
            <a:ext cx="981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Times New Roman" pitchFamily="18" charset="0"/>
              </a:rPr>
              <a:t>Cell wall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2209800" y="5738813"/>
            <a:ext cx="2025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Times New Roman" pitchFamily="18" charset="0"/>
              </a:rPr>
              <a:t>Plasma membrane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 flipV="1">
            <a:off x="2286000" y="5053013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>
            <a:off x="2895600" y="5053013"/>
            <a:ext cx="0" cy="7620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8157" name="Rectangle 29"/>
          <p:cNvSpPr>
            <a:spLocks noChangeArrowheads="1"/>
          </p:cNvSpPr>
          <p:nvPr/>
        </p:nvSpPr>
        <p:spPr bwMode="auto">
          <a:xfrm>
            <a:off x="0" y="2690813"/>
            <a:ext cx="9144000" cy="36179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 b="1">
              <a:latin typeface="Calibri" pitchFamily="34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962025" y="2071688"/>
            <a:ext cx="6689725" cy="527050"/>
            <a:chOff x="606" y="858"/>
            <a:chExt cx="4214" cy="332"/>
          </a:xfrm>
        </p:grpSpPr>
        <p:sp>
          <p:nvSpPr>
            <p:cNvPr id="48160" name="Text Box 31"/>
            <p:cNvSpPr txBox="1">
              <a:spLocks noChangeArrowheads="1"/>
            </p:cNvSpPr>
            <p:nvPr/>
          </p:nvSpPr>
          <p:spPr bwMode="auto">
            <a:xfrm>
              <a:off x="3198" y="858"/>
              <a:ext cx="16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2000" b="1">
                  <a:solidFill>
                    <a:srgbClr val="CC0000"/>
                  </a:solidFill>
                  <a:latin typeface="Calibri" pitchFamily="34" charset="0"/>
                  <a:cs typeface="Times New Roman" pitchFamily="18" charset="0"/>
                </a:rPr>
                <a:t>Ścieżka nieefektywna!</a:t>
              </a:r>
              <a:endParaRPr lang="en-US" sz="2000" b="1">
                <a:solidFill>
                  <a:srgbClr val="CC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606" y="950"/>
              <a:ext cx="2448" cy="240"/>
              <a:chOff x="624" y="960"/>
              <a:chExt cx="2448" cy="240"/>
            </a:xfrm>
          </p:grpSpPr>
          <p:sp>
            <p:nvSpPr>
              <p:cNvPr id="48162" name="Line 33"/>
              <p:cNvSpPr>
                <a:spLocks noChangeShapeType="1"/>
              </p:cNvSpPr>
              <p:nvPr/>
            </p:nvSpPr>
            <p:spPr bwMode="auto">
              <a:xfrm flipV="1">
                <a:off x="624" y="960"/>
                <a:ext cx="2448" cy="240"/>
              </a:xfrm>
              <a:prstGeom prst="line">
                <a:avLst/>
              </a:prstGeom>
              <a:noFill/>
              <a:ln w="317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8163" name="Line 34"/>
              <p:cNvSpPr>
                <a:spLocks noChangeShapeType="1"/>
              </p:cNvSpPr>
              <p:nvPr/>
            </p:nvSpPr>
            <p:spPr bwMode="auto">
              <a:xfrm>
                <a:off x="624" y="960"/>
                <a:ext cx="2448" cy="192"/>
              </a:xfrm>
              <a:prstGeom prst="line">
                <a:avLst/>
              </a:prstGeom>
              <a:noFill/>
              <a:ln w="317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</p:grpSp>
      <p:sp>
        <p:nvSpPr>
          <p:cNvPr id="48159" name="Text Box 35"/>
          <p:cNvSpPr txBox="1">
            <a:spLocks noChangeArrowheads="1"/>
          </p:cNvSpPr>
          <p:nvPr/>
        </p:nvSpPr>
        <p:spPr bwMode="auto">
          <a:xfrm>
            <a:off x="682625" y="404813"/>
            <a:ext cx="7202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>
                <a:solidFill>
                  <a:srgbClr val="2C6E4A"/>
                </a:solidFill>
                <a:latin typeface="Calibri" pitchFamily="34" charset="0"/>
                <a:cs typeface="Times New Roman" pitchFamily="18" charset="0"/>
              </a:rPr>
              <a:t>Drogi absorpcji nawozów dolistnych -</a:t>
            </a:r>
            <a:r>
              <a:rPr lang="de-DE" sz="2400" b="1">
                <a:solidFill>
                  <a:srgbClr val="2C6E4A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de-DE" sz="1000" b="1">
                <a:solidFill>
                  <a:srgbClr val="2C6E4A"/>
                </a:solidFill>
                <a:latin typeface="Calibri" pitchFamily="34" charset="0"/>
                <a:cs typeface="Times New Roman" pitchFamily="18" charset="0"/>
              </a:rPr>
              <a:t>pathway and uptake of nutrients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58950" y="2355850"/>
          <a:ext cx="6030913" cy="4360863"/>
        </p:xfrm>
        <a:graphic>
          <a:graphicData uri="http://schemas.openxmlformats.org/presentationml/2006/ole">
            <p:oleObj spid="_x0000_s1026" name="Document" r:id="rId3" imgW="4697880" imgH="3287071" progId="Word.Document.8">
              <p:embed/>
            </p:oleObj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33400" y="1868488"/>
            <a:ext cx="71897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>
                <a:latin typeface="Calibri" pitchFamily="34" charset="0"/>
                <a:cs typeface="Times New Roman" pitchFamily="18" charset="0"/>
              </a:rPr>
              <a:t>Punkt absorpcji</a:t>
            </a:r>
            <a:r>
              <a:rPr lang="en-US" sz="1600">
                <a:latin typeface="Calibri" pitchFamily="34" charset="0"/>
                <a:cs typeface="Times New Roman" pitchFamily="18" charset="0"/>
              </a:rPr>
              <a:t>: </a:t>
            </a:r>
            <a:r>
              <a:rPr lang="pl-PL" sz="1600">
                <a:latin typeface="Calibri" pitchFamily="34" charset="0"/>
                <a:cs typeface="Times New Roman" pitchFamily="18" charset="0"/>
              </a:rPr>
              <a:t>niezbędna wilgotność dla uformowania nasyconego roztworu soli</a:t>
            </a:r>
            <a:endParaRPr lang="en-US" sz="16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501775" y="966788"/>
            <a:ext cx="5478463" cy="708025"/>
          </a:xfrm>
          <a:prstGeom prst="rect">
            <a:avLst/>
          </a:prstGeom>
          <a:noFill/>
          <a:ln w="31750">
            <a:solidFill>
              <a:srgbClr val="2B6F2B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2000">
                <a:latin typeface="Calibri" pitchFamily="34" charset="0"/>
                <a:cs typeface="Times New Roman" pitchFamily="18" charset="0"/>
              </a:rPr>
              <a:t>Porównanie wydajności soli Mg – absorpcja wody</a:t>
            </a:r>
          </a:p>
          <a:p>
            <a:pPr algn="ctr"/>
            <a:r>
              <a:rPr lang="pl-PL" sz="2000">
                <a:latin typeface="Calibri" pitchFamily="34" charset="0"/>
                <a:cs typeface="Times New Roman" pitchFamily="18" charset="0"/>
              </a:rPr>
              <a:t> z atmosfery przez ciało stałe</a:t>
            </a:r>
            <a:r>
              <a:rPr lang="en-US" sz="2000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8600" y="6384925"/>
            <a:ext cx="86391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  <a:cs typeface="Times New Roman" pitchFamily="18" charset="0"/>
              </a:rPr>
              <a:t>Data on Mg content of grape leaves after foliar fertilization of equivalent amounts of Mg from Hagler (1957) Proc. Am. Soc. Hort. Sci. 70,</a:t>
            </a:r>
            <a:br>
              <a:rPr lang="en-US" sz="1100">
                <a:latin typeface="Calibri" pitchFamily="34" charset="0"/>
                <a:cs typeface="Times New Roman" pitchFamily="18" charset="0"/>
              </a:rPr>
            </a:br>
            <a:r>
              <a:rPr lang="en-US" sz="1100">
                <a:latin typeface="Calibri" pitchFamily="34" charset="0"/>
                <a:cs typeface="Times New Roman" pitchFamily="18" charset="0"/>
              </a:rPr>
              <a:t>178-182, and on the point of deliquescence of Mg salts from Aydogan (2003) Thesis, University Bonn 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8899525" y="61769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11188" y="379413"/>
            <a:ext cx="71294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>
                <a:solidFill>
                  <a:srgbClr val="2C6E4A"/>
                </a:solidFill>
                <a:latin typeface="Calibri" pitchFamily="34" charset="0"/>
                <a:cs typeface="Times New Roman" pitchFamily="18" charset="0"/>
              </a:rPr>
              <a:t>Faktyczne wykorzystanie nawozów dolistnych</a:t>
            </a:r>
            <a:r>
              <a:rPr lang="de-DE" sz="2400" b="1">
                <a:solidFill>
                  <a:srgbClr val="2C6E4A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de-DE" sz="2400" b="1">
                <a:solidFill>
                  <a:srgbClr val="2C6E4A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de-DE" sz="2400" b="1">
                <a:solidFill>
                  <a:srgbClr val="2C6E4A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de-DE" sz="1000" b="1">
                <a:solidFill>
                  <a:srgbClr val="2C6E4A"/>
                </a:solidFill>
                <a:latin typeface="Calibri" pitchFamily="34" charset="0"/>
                <a:cs typeface="Times New Roman" pitchFamily="18" charset="0"/>
              </a:rPr>
              <a:t>considerations, the salt vs. chelate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04800" y="1268413"/>
            <a:ext cx="8534400" cy="730250"/>
          </a:xfrm>
          <a:prstGeom prst="rect">
            <a:avLst/>
          </a:prstGeom>
          <a:noFill/>
          <a:ln w="28575">
            <a:solidFill>
              <a:srgbClr val="2B6F2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>
                <a:solidFill>
                  <a:srgbClr val="33CC33"/>
                </a:solidFill>
                <a:latin typeface="Calibri" pitchFamily="34" charset="0"/>
                <a:cs typeface="Times New Roman" pitchFamily="18" charset="0"/>
              </a:rPr>
              <a:t>Asymilacja</a:t>
            </a:r>
            <a:r>
              <a:rPr lang="en-US" sz="2000">
                <a:solidFill>
                  <a:srgbClr val="33CC33"/>
                </a:solidFill>
                <a:latin typeface="Calibri" pitchFamily="34" charset="0"/>
                <a:cs typeface="Times New Roman" pitchFamily="18" charset="0"/>
              </a:rPr>
              <a:t> Mn </a:t>
            </a:r>
            <a:r>
              <a:rPr lang="pl-PL" sz="2000">
                <a:latin typeface="Calibri" pitchFamily="34" charset="0"/>
                <a:cs typeface="Times New Roman" pitchFamily="18" charset="0"/>
              </a:rPr>
              <a:t>przez liście przy deficycie</a:t>
            </a:r>
            <a:r>
              <a:rPr lang="en-US" sz="2000">
                <a:latin typeface="Calibri" pitchFamily="34" charset="0"/>
                <a:cs typeface="Times New Roman" pitchFamily="18" charset="0"/>
              </a:rPr>
              <a:t> Mn  </a:t>
            </a:r>
            <a:r>
              <a:rPr lang="pl-PL" sz="2000">
                <a:latin typeface="Calibri" pitchFamily="34" charset="0"/>
                <a:cs typeface="Times New Roman" pitchFamily="18" charset="0"/>
              </a:rPr>
              <a:t>(dla motylkowych i kukurydzy)</a:t>
            </a:r>
            <a:endParaRPr lang="en-US" sz="200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pl-PL" sz="2000">
                <a:latin typeface="Calibri" pitchFamily="34" charset="0"/>
                <a:cs typeface="Times New Roman" pitchFamily="18" charset="0"/>
              </a:rPr>
              <a:t>I przemieszczanie się ze stref aplikacji</a:t>
            </a:r>
            <a:endParaRPr lang="de-DE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876800" y="5181600"/>
            <a:ext cx="3963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El-Baz et al. (1990) Z. Pflanzenernähr. Bodenk. 153, 279-282</a:t>
            </a:r>
          </a:p>
        </p:txBody>
      </p:sp>
      <p:sp>
        <p:nvSpPr>
          <p:cNvPr id="1282052" name="Text Box 4"/>
          <p:cNvSpPr txBox="1">
            <a:spLocks noChangeArrowheads="1"/>
          </p:cNvSpPr>
          <p:nvPr/>
        </p:nvSpPr>
        <p:spPr bwMode="auto">
          <a:xfrm>
            <a:off x="457200" y="5638800"/>
            <a:ext cx="8305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en-US">
                <a:latin typeface="Calibri" pitchFamily="34" charset="0"/>
                <a:cs typeface="Times New Roman" pitchFamily="18" charset="0"/>
              </a:rPr>
              <a:t> A better uptake of Mn as MnSO</a:t>
            </a:r>
            <a:r>
              <a:rPr lang="en-US" baseline="-22000">
                <a:latin typeface="Calibri" pitchFamily="34" charset="0"/>
                <a:cs typeface="Times New Roman" pitchFamily="18" charset="0"/>
              </a:rPr>
              <a:t>4</a:t>
            </a:r>
            <a:r>
              <a:rPr lang="en-US">
                <a:latin typeface="Calibri" pitchFamily="34" charset="0"/>
                <a:cs typeface="Times New Roman" pitchFamily="18" charset="0"/>
              </a:rPr>
              <a:t> than from MnEDTA but both in absolute and</a:t>
            </a:r>
            <a:br>
              <a:rPr lang="en-US">
                <a:latin typeface="Calibri" pitchFamily="34" charset="0"/>
                <a:cs typeface="Times New Roman" pitchFamily="18" charset="0"/>
              </a:rPr>
            </a:br>
            <a:r>
              <a:rPr lang="en-US">
                <a:latin typeface="Calibri" pitchFamily="34" charset="0"/>
                <a:cs typeface="Times New Roman" pitchFamily="18" charset="0"/>
              </a:rPr>
              <a:t>    relative terms a distinctively better translocation of Mn if supplied </a:t>
            </a:r>
            <a:br>
              <a:rPr lang="en-US">
                <a:latin typeface="Calibri" pitchFamily="34" charset="0"/>
                <a:cs typeface="Times New Roman" pitchFamily="18" charset="0"/>
              </a:rPr>
            </a:br>
            <a:r>
              <a:rPr lang="en-US">
                <a:latin typeface="Calibri" pitchFamily="34" charset="0"/>
                <a:cs typeface="Times New Roman" pitchFamily="18" charset="0"/>
              </a:rPr>
              <a:t>    as MnEDTA than as MnSO</a:t>
            </a:r>
            <a:r>
              <a:rPr lang="en-US" baseline="-22000">
                <a:latin typeface="Calibri" pitchFamily="34" charset="0"/>
                <a:cs typeface="Times New Roman" pitchFamily="18" charset="0"/>
              </a:rPr>
              <a:t>4</a:t>
            </a:r>
            <a:endParaRPr lang="en-US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392363"/>
            <a:ext cx="729615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11188" y="379413"/>
            <a:ext cx="71294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>
                <a:solidFill>
                  <a:srgbClr val="2C6E4A"/>
                </a:solidFill>
                <a:latin typeface="Calibri" pitchFamily="34" charset="0"/>
                <a:cs typeface="Times New Roman" pitchFamily="18" charset="0"/>
              </a:rPr>
              <a:t>Faktyczne wykorzystanie nawozów dolistnych</a:t>
            </a:r>
            <a:r>
              <a:rPr lang="de-DE" sz="2400" b="1">
                <a:solidFill>
                  <a:srgbClr val="2C6E4A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de-DE" sz="2400" b="1">
                <a:solidFill>
                  <a:srgbClr val="2C6E4A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de-DE" sz="2400" b="1">
                <a:solidFill>
                  <a:srgbClr val="2C6E4A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de-DE" sz="1000" b="1">
                <a:solidFill>
                  <a:srgbClr val="2C6E4A"/>
                </a:solidFill>
                <a:latin typeface="Calibri" pitchFamily="34" charset="0"/>
                <a:cs typeface="Times New Roman" pitchFamily="18" charset="0"/>
              </a:rPr>
              <a:t>considerations, the salt vs. chelate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5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04813" y="2320925"/>
          <a:ext cx="8597900" cy="4360863"/>
        </p:xfrm>
        <a:graphic>
          <a:graphicData uri="http://schemas.openxmlformats.org/presentationml/2006/ole">
            <p:oleObj spid="_x0000_s2050" name="Document" r:id="rId3" imgW="7612355" imgH="3759495" progId="Word.Document.8">
              <p:embed/>
            </p:oleObj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30250" y="1290638"/>
            <a:ext cx="8058150" cy="708025"/>
          </a:xfrm>
          <a:prstGeom prst="rect">
            <a:avLst/>
          </a:prstGeom>
          <a:noFill/>
          <a:ln w="31750">
            <a:solidFill>
              <a:srgbClr val="2B6F2B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2000">
                <a:latin typeface="Calibri" pitchFamily="34" charset="0"/>
                <a:cs typeface="Times New Roman" pitchFamily="18" charset="0"/>
              </a:rPr>
              <a:t>Porównanie wykorzystania</a:t>
            </a:r>
            <a:r>
              <a:rPr lang="en-US" sz="200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33CC33"/>
                </a:solidFill>
                <a:latin typeface="Calibri" pitchFamily="34" charset="0"/>
                <a:cs typeface="Times New Roman" pitchFamily="18" charset="0"/>
              </a:rPr>
              <a:t>Cu</a:t>
            </a:r>
            <a:r>
              <a:rPr lang="en-US" sz="2000">
                <a:latin typeface="Calibri" pitchFamily="34" charset="0"/>
                <a:cs typeface="Times New Roman" pitchFamily="18" charset="0"/>
              </a:rPr>
              <a:t> </a:t>
            </a:r>
            <a:r>
              <a:rPr lang="pl-PL" sz="2000">
                <a:latin typeface="Calibri" pitchFamily="34" charset="0"/>
                <a:cs typeface="Times New Roman" pitchFamily="18" charset="0"/>
              </a:rPr>
              <a:t>z różnych źródeł pod względem asymilacji</a:t>
            </a:r>
          </a:p>
          <a:p>
            <a:pPr algn="ctr"/>
            <a:r>
              <a:rPr lang="pl-PL" sz="2000">
                <a:latin typeface="Calibri" pitchFamily="34" charset="0"/>
                <a:cs typeface="Times New Roman" pitchFamily="18" charset="0"/>
              </a:rPr>
              <a:t> liścia</a:t>
            </a:r>
            <a:r>
              <a:rPr lang="en-US" sz="2000">
                <a:latin typeface="Calibri" pitchFamily="34" charset="0"/>
                <a:cs typeface="Times New Roman" pitchFamily="18" charset="0"/>
              </a:rPr>
              <a:t> </a:t>
            </a:r>
            <a:r>
              <a:rPr lang="pl-PL" sz="2000">
                <a:latin typeface="Calibri" pitchFamily="34" charset="0"/>
                <a:cs typeface="Times New Roman" pitchFamily="18" charset="0"/>
              </a:rPr>
              <a:t>na efekt produkcji w pszenicy na glebie z niedoborem</a:t>
            </a:r>
            <a:r>
              <a:rPr lang="en-US" sz="2000">
                <a:latin typeface="Calibri" pitchFamily="34" charset="0"/>
                <a:cs typeface="Times New Roman" pitchFamily="18" charset="0"/>
              </a:rPr>
              <a:t> Cu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495800" y="6400800"/>
            <a:ext cx="4470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>
                <a:latin typeface="Times New Roman" pitchFamily="18" charset="0"/>
                <a:cs typeface="Times New Roman" pitchFamily="18" charset="0"/>
              </a:rPr>
              <a:t>Based on Ruppe &amp; Podlesak (1992) Z. Pflanzenernähr. Bodenkd. 155, 39-42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5508625"/>
            <a:ext cx="8229600" cy="685800"/>
            <a:chOff x="192" y="2688"/>
            <a:chExt cx="5184" cy="432"/>
          </a:xfrm>
        </p:grpSpPr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>
              <a:off x="192" y="2688"/>
              <a:ext cx="5184" cy="4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2056" name="AutoShape 7"/>
            <p:cNvSpPr>
              <a:spLocks noChangeArrowheads="1"/>
            </p:cNvSpPr>
            <p:nvPr/>
          </p:nvSpPr>
          <p:spPr bwMode="auto">
            <a:xfrm>
              <a:off x="4284" y="2934"/>
              <a:ext cx="96" cy="144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2057" name="AutoShape 8"/>
            <p:cNvSpPr>
              <a:spLocks noChangeArrowheads="1"/>
            </p:cNvSpPr>
            <p:nvPr/>
          </p:nvSpPr>
          <p:spPr bwMode="auto">
            <a:xfrm>
              <a:off x="2622" y="2718"/>
              <a:ext cx="96" cy="144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2058" name="AutoShape 9"/>
            <p:cNvSpPr>
              <a:spLocks noChangeArrowheads="1"/>
            </p:cNvSpPr>
            <p:nvPr/>
          </p:nvSpPr>
          <p:spPr bwMode="auto">
            <a:xfrm>
              <a:off x="5190" y="2934"/>
              <a:ext cx="96" cy="144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</p:grpSp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611188" y="379413"/>
            <a:ext cx="71294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>
                <a:solidFill>
                  <a:srgbClr val="2C6E4A"/>
                </a:solidFill>
                <a:latin typeface="Calibri" pitchFamily="34" charset="0"/>
                <a:cs typeface="Times New Roman" pitchFamily="18" charset="0"/>
              </a:rPr>
              <a:t>Faktyczne wykorzystanie nawozów dolistnych </a:t>
            </a:r>
            <a:r>
              <a:rPr lang="de-DE" sz="2400" b="1">
                <a:solidFill>
                  <a:srgbClr val="2C6E4A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de-DE" sz="2400" b="1">
                <a:solidFill>
                  <a:srgbClr val="2C6E4A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de-DE" sz="1000" b="1">
                <a:solidFill>
                  <a:srgbClr val="2C6E4A"/>
                </a:solidFill>
                <a:latin typeface="Calibri" pitchFamily="34" charset="0"/>
                <a:cs typeface="Times New Roman" pitchFamily="18" charset="0"/>
              </a:rPr>
              <a:t>considerations, the salt vs. chelate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Czas absorpcji składników mineralnych z form krystalicznych: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70% składników jest absorbowane: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N – w ciągu 3 dni;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K – w ciągu 7 dni;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Mg-w ciągu 7 dni;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Fe-w ciągu 10 dni;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B – w ciągu 10 dni;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Zn-w ciągu 10 dni;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P – w ciągu 14 dni;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Ca-w ciągu 14 dni;</a:t>
            </a:r>
            <a:endParaRPr lang="pl-PL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Stosunek powietrza do wody w glebie:</a:t>
            </a:r>
            <a:endParaRPr lang="pl-PL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 glebie urodzajnej stosunek zawartości powietrza do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Wody powinien być zrównoważony! Najlepiej gdyby: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20% jej pojemności zawierało powietrze 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20% jej pojemności zajmowała woda!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Taki stosunek oznacza: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Równowagę pomiędzy mikroorganizmami tlenowymi i beztlenowymi;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Prawidłową strukturę gleby;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Wysoką zdolność samo regeneracji! 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3200" b="1" smtClean="0">
                <a:latin typeface="Arial" charset="0"/>
                <a:cs typeface="Arial" charset="0"/>
              </a:rPr>
              <a:t>Nieudolna krzywa auksyn w trakcie wegetacji: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775" y="0"/>
            <a:ext cx="81534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Warunki zastosowania i przyswajania nawozów dolistnych: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100" y="1643063"/>
            <a:ext cx="7351713" cy="4929187"/>
          </a:xfrm>
          <a:ln>
            <a:solidFill>
              <a:srgbClr val="7030A0"/>
            </a:solidFill>
          </a:ln>
        </p:spPr>
        <p:txBody>
          <a:bodyPr rtlCol="0">
            <a:normAutofit fontScale="77500" lnSpcReduction="20000"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pl-PL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pl-PL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Przyswajalność składników mineralnych</a:t>
            </a:r>
            <a:r>
              <a:rPr lang="pl-PL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(możliwość zastosowania 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pl-PL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powyższych schematów nawożenia dolistnego),</a:t>
            </a:r>
            <a:r>
              <a:rPr lang="pl-PL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warunki klimatyczne: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pl-PL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Temperatury powietrza w trakcie dnia i nocy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pl-PL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Wilgotność powietrza w ciągu doby.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/>
              <a:buNone/>
              <a:defRPr/>
            </a:pPr>
            <a:endParaRPr lang="pl-PL" sz="21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/>
              <a:buNone/>
              <a:defRPr/>
            </a:pPr>
            <a:r>
              <a:rPr lang="pl-PL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Holendrzy uzależniają wykonanie zabiegu nawożenia  dolistnego są od 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/>
              <a:buNone/>
              <a:defRPr/>
            </a:pPr>
            <a:r>
              <a:rPr lang="pl-PL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temperatury powietrza w południe.  Jeśli w południe one: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/>
              <a:buNone/>
              <a:defRPr/>
            </a:pPr>
            <a:endParaRPr lang="pl-PL" sz="21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pl-PL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nie przekraczają 20</a:t>
            </a:r>
            <a:r>
              <a:rPr lang="pl-PL" sz="21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</a:t>
            </a:r>
            <a:r>
              <a:rPr lang="pl-PL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C, to możemy stosować wszystkie nawozy przeznaczone do stosowania dolistnego! 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pl-PL" sz="21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pl-PL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wynoszą od 20</a:t>
            </a:r>
            <a:r>
              <a:rPr lang="pl-PL" sz="21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</a:t>
            </a:r>
            <a:r>
              <a:rPr lang="pl-PL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C do 24</a:t>
            </a:r>
            <a:r>
              <a:rPr lang="pl-PL" sz="21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</a:t>
            </a:r>
            <a:r>
              <a:rPr lang="pl-PL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C, to stosujemy bezpiecznie wszystkie nawozy przeznaczone do stosowania dolistnego, występujące w formie płynnej oraz te, które są buforowane (chelatowane!),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pl-PL" sz="21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pl-PL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wynoszą od 24</a:t>
            </a:r>
            <a:r>
              <a:rPr lang="pl-PL" sz="21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</a:t>
            </a:r>
            <a:r>
              <a:rPr lang="pl-PL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C do 28</a:t>
            </a:r>
            <a:r>
              <a:rPr lang="pl-PL" sz="21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</a:t>
            </a:r>
            <a:r>
              <a:rPr lang="pl-PL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C możemy bezpiecznie stosować jedynie nawozy buforowane!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pl-PL" sz="21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pl-PL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Powyżej 28</a:t>
            </a:r>
            <a:r>
              <a:rPr lang="pl-PL" sz="21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</a:t>
            </a:r>
            <a:r>
              <a:rPr lang="pl-PL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C nie ma sensu stosowanie żadnych nawozów dolistnych!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l-PL" sz="2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775" y="0"/>
            <a:ext cx="8153400" cy="1071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Cd. Mieszanie nawozów dolistnych ze sobą i z poszczególnymi preparatami: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5813" y="1857375"/>
            <a:ext cx="8001000" cy="4714875"/>
          </a:xfrm>
          <a:ln>
            <a:solidFill>
              <a:srgbClr val="7030A0"/>
            </a:solidFill>
          </a:ln>
        </p:spPr>
        <p:txBody>
          <a:bodyPr rtlCol="0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Poza tym wiemy, że: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l-PL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Mieszając 3 nawozy należy obniżyć ich dawki.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Zaleca się stosowanie nawozów dolistnych w formie chelatowanej!  Takie nawozy zwykle lepiej się mieszają ze środkami ochrony roślin i są bezpieczniejsze pod względem ryzyka ordzawień,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Należy zwrócić szczególną uwagę mieszając nawozy z Delanem. Nie wolno mieszać Delanu z nawozami fosforowymi!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Nie wolno mieszać nawozów miedziowych z mocznikiem, saletrą wapniową i nawozami zawierającymi mangan,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Nie mieszać siarczanu magnezu z manganem.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l-PL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Odmiany i podkładki: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Cechy podkładek: stopień skarlania; podatność na choroby; </a:t>
            </a:r>
          </a:p>
          <a:p>
            <a:pPr>
              <a:buNone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wpływ na wybarwianie i wielkość owocu; odporność na mróz i </a:t>
            </a:r>
          </a:p>
          <a:p>
            <a:pPr>
              <a:buNone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suszę; zdolność do przewodzenia poszczególnych składników </a:t>
            </a:r>
          </a:p>
          <a:p>
            <a:pPr>
              <a:buNone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mineralnych itp.</a:t>
            </a:r>
          </a:p>
          <a:p>
            <a:pPr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Cechy odmian: samopłodne lub diploidalne; obcopylne lub </a:t>
            </a:r>
          </a:p>
          <a:p>
            <a:pPr>
              <a:buNone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triploidalne; skłonność do owocowania; stopnie podatności na </a:t>
            </a:r>
          </a:p>
          <a:p>
            <a:pPr>
              <a:buNone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różne choroby itp.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ulicafotograficzna.pl/foto_galeria/1347_dscn1000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293096"/>
            <a:ext cx="3097212" cy="232251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1" y="4653136"/>
            <a:ext cx="2586445" cy="1938139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Arial" pitchFamily="34" charset="0"/>
              </a:rPr>
              <a:t>Rola owadów zapylających w produkcji sadowniczej: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cs typeface="Arial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04800" y="1000125"/>
          <a:ext cx="6355432" cy="5683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702"/>
                <a:gridCol w="2010960"/>
                <a:gridCol w="2191770"/>
              </a:tblGrid>
              <a:tr h="555022">
                <a:tc rowSpan="2">
                  <a:txBody>
                    <a:bodyPr/>
                    <a:lstStyle/>
                    <a:p>
                      <a:r>
                        <a:rPr lang="pl-PL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Gatunek</a:t>
                      </a:r>
                      <a:endParaRPr lang="pl-PL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zawiązanych owoców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w stosunku do liczby  kwiatów</a:t>
                      </a:r>
                      <a:endParaRPr lang="pl-PL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2132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 pszczołami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Bez pszczół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5406">
                <a:tc>
                  <a:txBody>
                    <a:bodyPr/>
                    <a:lstStyle/>
                    <a:p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Jabłonie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6,1 - 20,0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0,0 - 6,6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5406">
                <a:tc>
                  <a:txBody>
                    <a:bodyPr/>
                    <a:lstStyle/>
                    <a:p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Grusze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8,0 - 22,3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0,5 - 1,8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5406">
                <a:tc>
                  <a:txBody>
                    <a:bodyPr/>
                    <a:lstStyle/>
                    <a:p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Czereśnie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10,0 - 18,5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0,0 - 0,5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5406">
                <a:tc>
                  <a:txBody>
                    <a:bodyPr/>
                    <a:lstStyle/>
                    <a:p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Wiśnie obcopylne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4,1 - 18,0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0,0 - 0,7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5406">
                <a:tc>
                  <a:txBody>
                    <a:bodyPr/>
                    <a:lstStyle/>
                    <a:p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Wiśnie samopylne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18,3 - 33,0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6,9 - 15,4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54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Śliwy obcopylne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11,0 - 25,0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0,3 - 1,2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5406">
                <a:tc>
                  <a:txBody>
                    <a:bodyPr/>
                    <a:lstStyle/>
                    <a:p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Śliwy samopylne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14,4 - 28,1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7,6 - 16,0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5406">
                <a:tc>
                  <a:txBody>
                    <a:bodyPr/>
                    <a:lstStyle/>
                    <a:p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Agrest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17,0 - 33,0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4,0 - 9,0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5406">
                <a:tc>
                  <a:txBody>
                    <a:bodyPr/>
                    <a:lstStyle/>
                    <a:p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Porzeczka czarna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42,5 - 78,7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0,3 - 10,0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5406">
                <a:tc>
                  <a:txBody>
                    <a:bodyPr/>
                    <a:lstStyle/>
                    <a:p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Borówka wysoka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70,0 - 90,0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0,0 - 30,0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5406">
                <a:tc>
                  <a:txBody>
                    <a:bodyPr/>
                    <a:lstStyle/>
                    <a:p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Malina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66,0 - 99,0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27,0 - 90,0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5406">
                <a:tc>
                  <a:txBody>
                    <a:bodyPr/>
                    <a:lstStyle/>
                    <a:p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truskawka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50,1 - 72,8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46,7 - 63,1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402" name="Picture 2" descr="C:\Documents and Settings\aa\Pulpit\Moje obrazy\basacote\DCIM\100OLYMP\P4250017.JPG"/>
          <p:cNvPicPr>
            <a:picLocks noChangeAspect="1" noChangeArrowheads="1"/>
          </p:cNvPicPr>
          <p:nvPr/>
        </p:nvPicPr>
        <p:blipFill>
          <a:blip r:embed="rId2" cstate="print">
            <a:lum bright="-8000" contrast="16000"/>
          </a:blip>
          <a:srcRect/>
          <a:stretch>
            <a:fillRect/>
          </a:stretch>
        </p:blipFill>
        <p:spPr bwMode="auto">
          <a:xfrm>
            <a:off x="6786563" y="1285875"/>
            <a:ext cx="2143125" cy="23574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4403" name="Picture 3" descr="C:\Documents and Settings\aa\Pulpit\Moje obrazy\basacote\DCIM\100OLYMP\P4250034.JPG"/>
          <p:cNvPicPr>
            <a:picLocks noChangeAspect="1" noChangeArrowheads="1"/>
          </p:cNvPicPr>
          <p:nvPr/>
        </p:nvPicPr>
        <p:blipFill>
          <a:blip r:embed="rId3" cstate="print">
            <a:lum bright="-6000" contrast="28000"/>
          </a:blip>
          <a:srcRect/>
          <a:stretch>
            <a:fillRect/>
          </a:stretch>
        </p:blipFill>
        <p:spPr bwMode="auto">
          <a:xfrm>
            <a:off x="6786563" y="4000500"/>
            <a:ext cx="2143125" cy="222408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Ochrona i sposób cięcia i formowania koron drzew: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 korony, a dostępność światła słonecznego i penetracja cieczy roboczej;</a:t>
            </a:r>
          </a:p>
          <a:p>
            <a:pPr marL="457200" indent="-457200">
              <a:buFont typeface="+mj-lt"/>
              <a:buAutoNum type="arabicPeriod"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  Ochrona przed chorobami i szkodnikami! – odrębny temat!- zależy od gatunku, regionu i aktualnych warunków atmosferycznych!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sadownictwo - sliwki">
            <a:hlinkClick r:id="rId2" tooltip="Śliwa - zdjęcia śliwek | sadnet - zdjęcia na sprzedaż - sadownictwo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653136"/>
            <a:ext cx="2928937" cy="2016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 descr="Naturalne bogactwo Gminy Szydłów - sady śliwowe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761148"/>
            <a:ext cx="2520776" cy="18905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b="6030"/>
          <a:stretch>
            <a:fillRect/>
          </a:stretch>
        </p:blipFill>
        <p:spPr bwMode="auto">
          <a:xfrm>
            <a:off x="6300192" y="2060848"/>
            <a:ext cx="2088232" cy="16163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9" descr="DSC02654"/>
          <p:cNvPicPr>
            <a:picLocks noChangeAspect="1" noChangeArrowheads="1"/>
          </p:cNvPicPr>
          <p:nvPr/>
        </p:nvPicPr>
        <p:blipFill>
          <a:blip r:embed="rId6" cstate="print">
            <a:lum bright="6000" contrast="22000"/>
          </a:blip>
          <a:srcRect/>
          <a:stretch>
            <a:fillRect/>
          </a:stretch>
        </p:blipFill>
        <p:spPr bwMode="auto">
          <a:xfrm>
            <a:off x="4067944" y="2060848"/>
            <a:ext cx="1932746" cy="1719401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2420888"/>
            <a:ext cx="1353797" cy="1367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Terminy i ilości wysiewów zarodników workowych: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18-27.IV – od 20 do 400 szt. w m</a:t>
            </a:r>
            <a:r>
              <a:rPr lang="pl-PL" sz="2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/h;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28.IV – </a:t>
            </a:r>
            <a:r>
              <a:rPr lang="pl-PL" sz="2000" b="1" u="dbl" dirty="0" smtClean="0">
                <a:latin typeface="Arial" pitchFamily="34" charset="0"/>
                <a:cs typeface="Arial" pitchFamily="34" charset="0"/>
              </a:rPr>
              <a:t>11 973 szt./m</a:t>
            </a:r>
            <a:r>
              <a:rPr lang="pl-PL" sz="2000" b="1" u="dbl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/h</a:t>
            </a:r>
            <a:r>
              <a:rPr lang="pl-PL" sz="2000" b="1" u="dbl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29.IV- 02.V – 120-240 szt./m</a:t>
            </a:r>
            <a:r>
              <a:rPr lang="pl-PL" sz="2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/h;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03.V – </a:t>
            </a:r>
            <a:r>
              <a:rPr lang="pl-PL" sz="2000" b="1" u="dbl" dirty="0" smtClean="0">
                <a:latin typeface="Arial" pitchFamily="34" charset="0"/>
                <a:cs typeface="Arial" pitchFamily="34" charset="0"/>
              </a:rPr>
              <a:t>28 880 szt./m</a:t>
            </a:r>
            <a:r>
              <a:rPr lang="pl-PL" sz="2000" b="1" u="dbl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/h</a:t>
            </a:r>
            <a:r>
              <a:rPr lang="pl-PL" sz="2000" b="1" u="dbl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04.V – </a:t>
            </a:r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6 428 szt./m</a:t>
            </a:r>
            <a:r>
              <a:rPr lang="pl-PL" sz="2000" b="1" u="sng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/h</a:t>
            </a:r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05-11.V – 162 – 380 szt./m</a:t>
            </a:r>
            <a:r>
              <a:rPr lang="pl-PL" sz="2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/h;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12.V – </a:t>
            </a:r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4 665 szt./m</a:t>
            </a:r>
            <a:r>
              <a:rPr lang="pl-PL" sz="2000" b="1" u="sng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/h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13-17 V – 174 – 242 szt./m</a:t>
            </a:r>
            <a:r>
              <a:rPr lang="pl-PL" sz="2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/h;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18.V – </a:t>
            </a:r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4 556 szt./m</a:t>
            </a:r>
            <a:r>
              <a:rPr lang="pl-PL" sz="2000" b="1" u="sng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/h;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19.V – </a:t>
            </a:r>
            <a:r>
              <a:rPr lang="pl-PL" sz="2000" b="1" u="dbl" dirty="0" smtClean="0">
                <a:latin typeface="Arial" pitchFamily="34" charset="0"/>
                <a:cs typeface="Arial" pitchFamily="34" charset="0"/>
              </a:rPr>
              <a:t>38 860 szt./m</a:t>
            </a:r>
            <a:r>
              <a:rPr lang="pl-PL" sz="2000" b="1" u="dbl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/h;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20-24.V- 210-412 szt./m</a:t>
            </a:r>
            <a:r>
              <a:rPr lang="pl-PL" sz="2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/h;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25.V – </a:t>
            </a:r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1490 szt./m</a:t>
            </a:r>
            <a:r>
              <a:rPr lang="pl-PL" sz="2000" b="1" u="sng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/h;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26.V-02.VI – 88 - 576 szt./m</a:t>
            </a:r>
            <a:r>
              <a:rPr lang="pl-PL" sz="2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/h; 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6" descr="http://t2.gstatic.com/images?q=tbn:ANd9GcRmhsdgkN9oLyldp_j2kg97IKzQXL3W32__r065HB3Ni6hk3y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125538"/>
            <a:ext cx="1724025" cy="257492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7173" name="Picture 4" descr="Plik:Optical microscope nikon alphapho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165600"/>
            <a:ext cx="1728788" cy="216852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Jabłonie: Parch jabłoniowy: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0400" y="1600200"/>
            <a:ext cx="7823200" cy="4525963"/>
          </a:xfrm>
          <a:ln w="19050">
            <a:solidFill>
              <a:schemeClr val="tx1"/>
            </a:solidFill>
          </a:ln>
        </p:spPr>
      </p:pic>
      <p:pic>
        <p:nvPicPr>
          <p:cNvPr id="8196" name="Picture 3" descr="C:\Documents and Settings\us\Moje dokumenty\foto do prezent\stacje-meteo-imetos-sm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333375"/>
            <a:ext cx="1428750" cy="1076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Zaraza ogniowa: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4363" y="1773238"/>
            <a:ext cx="7915275" cy="4352925"/>
          </a:xfrm>
          <a:ln w="12700">
            <a:solidFill>
              <a:schemeClr val="tx1"/>
            </a:solidFill>
          </a:ln>
        </p:spPr>
      </p:pic>
      <p:pic>
        <p:nvPicPr>
          <p:cNvPr id="12292" name="Picture 2" descr="http://www.stacjemeteo-agro.pl/stacje_meteo/stacja_meteo_imetos_Pessl_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60350"/>
            <a:ext cx="1873250" cy="12477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4067175" y="1700213"/>
            <a:ext cx="1441450" cy="1657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Szydłów: 30.04.2014 roku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Opracowanie Adam Fura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1988841"/>
            <a:ext cx="7772400" cy="1368151"/>
          </a:xfrm>
        </p:spPr>
        <p:txBody>
          <a:bodyPr>
            <a:normAutofit/>
          </a:bodyPr>
          <a:lstStyle/>
          <a:p>
            <a:r>
              <a:rPr lang="pl-PL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DZIĘKUJĘ ZA UWAGĘ!</a:t>
            </a:r>
            <a:endParaRPr lang="pl-PL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Zawartość próchnicy:</a:t>
            </a:r>
            <a:endParaRPr lang="pl-PL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sz="2400" b="1" smtClean="0">
                <a:latin typeface="Arial" charset="0"/>
                <a:cs typeface="Arial" charset="0"/>
              </a:rPr>
              <a:t>Urodzajna gleba powinna zawierać od 3 do 5 % </a:t>
            </a:r>
          </a:p>
          <a:p>
            <a:pPr eaLnBrk="1" hangingPunct="1">
              <a:buFont typeface="Arial" charset="0"/>
              <a:buNone/>
            </a:pPr>
            <a:r>
              <a:rPr lang="pl-PL" sz="2400" b="1" smtClean="0">
                <a:latin typeface="Arial" charset="0"/>
                <a:cs typeface="Arial" charset="0"/>
              </a:rPr>
              <a:t>próchnicy!</a:t>
            </a:r>
          </a:p>
          <a:p>
            <a:pPr eaLnBrk="1" hangingPunct="1">
              <a:buFont typeface="Arial" charset="0"/>
              <a:buNone/>
            </a:pPr>
            <a:r>
              <a:rPr lang="pl-PL" sz="2400" b="1" smtClean="0">
                <a:latin typeface="Arial" charset="0"/>
                <a:cs typeface="Arial" charset="0"/>
              </a:rPr>
              <a:t>Taki poziom próchnicy zapewnia: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pl-PL" sz="2400" b="1" smtClean="0">
                <a:latin typeface="Arial" charset="0"/>
                <a:cs typeface="Arial" charset="0"/>
              </a:rPr>
              <a:t>Bogate życie biologiczne w glebie;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pl-PL" sz="2400" b="1" smtClean="0">
                <a:latin typeface="Arial" charset="0"/>
                <a:cs typeface="Arial" charset="0"/>
              </a:rPr>
              <a:t>Duży zapas składników pokarmowych;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pl-PL" sz="2400" b="1" smtClean="0">
                <a:latin typeface="Arial" charset="0"/>
                <a:cs typeface="Arial" charset="0"/>
              </a:rPr>
              <a:t>Mniejsze wypłukiwanie nawozów mineralnych;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pl-PL" sz="2400" b="1" smtClean="0">
                <a:latin typeface="Arial" charset="0"/>
                <a:cs typeface="Arial" charset="0"/>
              </a:rPr>
              <a:t>Wyższą ciepłotę gleby;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pl-PL" sz="2400" b="1" smtClean="0">
                <a:latin typeface="Arial" charset="0"/>
                <a:cs typeface="Arial" charset="0"/>
              </a:rPr>
              <a:t>Mocniejszy kompleks sorpcyjny gleby, czyli również w przypadku przedawkowania herbicydów, wyższe bezpieczeństwo produkcyjne!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Jak zwiększyć ilość próchnicy w glebie?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Symbol zastępczy zawartości 2"/>
          <p:cNvSpPr>
            <a:spLocks noGrp="1"/>
          </p:cNvSpPr>
          <p:nvPr>
            <p:ph idx="1"/>
          </p:nvPr>
        </p:nvSpPr>
        <p:spPr>
          <a:xfrm>
            <a:off x="323850" y="1600200"/>
            <a:ext cx="856932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sz="2400" b="1" smtClean="0">
                <a:latin typeface="Arial" charset="0"/>
                <a:cs typeface="Arial" charset="0"/>
              </a:rPr>
              <a:t>Próchnica powstaje z materii organicznej! </a:t>
            </a:r>
          </a:p>
          <a:p>
            <a:pPr>
              <a:buFont typeface="Arial" charset="0"/>
              <a:buNone/>
            </a:pPr>
            <a:r>
              <a:rPr lang="pl-PL" sz="2400" b="1" smtClean="0">
                <a:latin typeface="Arial" charset="0"/>
                <a:cs typeface="Arial" charset="0"/>
              </a:rPr>
              <a:t>1. Nawożenie obornikami (UWAGA: kurzak musi być przefermentowany!);</a:t>
            </a:r>
          </a:p>
          <a:p>
            <a:pPr>
              <a:buFont typeface="Arial" charset="0"/>
              <a:buNone/>
            </a:pPr>
            <a:r>
              <a:rPr lang="pl-PL" sz="2400" b="1" smtClean="0">
                <a:latin typeface="Arial" charset="0"/>
                <a:cs typeface="Arial" charset="0"/>
              </a:rPr>
              <a:t>2. Nawozy zielone lub podłoże po produkcji pieczarek;</a:t>
            </a:r>
          </a:p>
          <a:p>
            <a:pPr>
              <a:buFont typeface="Arial" charset="0"/>
              <a:buNone/>
            </a:pPr>
            <a:r>
              <a:rPr lang="pl-PL" sz="2400" b="1" smtClean="0">
                <a:latin typeface="Arial" charset="0"/>
                <a:cs typeface="Arial" charset="0"/>
              </a:rPr>
              <a:t>3. Koncentraty organiczno mineralne (CONDIT) lub miał z węgla brunatnego!</a:t>
            </a:r>
          </a:p>
          <a:p>
            <a:pPr>
              <a:buFont typeface="Arial" charset="0"/>
              <a:buNone/>
            </a:pPr>
            <a:endParaRPr lang="pl-PL" sz="2400" b="1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68313" y="4365625"/>
          <a:ext cx="8424934" cy="1901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562"/>
                <a:gridCol w="1203562"/>
                <a:gridCol w="1203562"/>
                <a:gridCol w="1203562"/>
                <a:gridCol w="1203562"/>
                <a:gridCol w="1203562"/>
                <a:gridCol w="1203562"/>
              </a:tblGrid>
              <a:tr h="629627">
                <a:tc>
                  <a:txBody>
                    <a:bodyPr/>
                    <a:lstStyle/>
                    <a:p>
                      <a:r>
                        <a:rPr lang="pl-PL" dirty="0" smtClean="0"/>
                        <a:t>Próba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pH w H</a:t>
                      </a:r>
                      <a:r>
                        <a:rPr lang="pl-PL" baseline="-25000" dirty="0" smtClean="0"/>
                        <a:t>2</a:t>
                      </a:r>
                      <a:r>
                        <a:rPr lang="pl-PL" baseline="0" dirty="0" smtClean="0"/>
                        <a:t>O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Mg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K:Mg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% próchnicy</a:t>
                      </a:r>
                      <a:endParaRPr lang="pl-PL" dirty="0"/>
                    </a:p>
                  </a:txBody>
                  <a:tcPr/>
                </a:tc>
              </a:tr>
              <a:tr h="621290">
                <a:tc>
                  <a:txBody>
                    <a:bodyPr/>
                    <a:lstStyle/>
                    <a:p>
                      <a:r>
                        <a:rPr lang="pl-PL" b="1" dirty="0" smtClean="0"/>
                        <a:t>Bez Conditu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8,1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8,8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28,7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7,5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3,8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2,4</a:t>
                      </a:r>
                      <a:endParaRPr lang="pl-PL" b="1" dirty="0"/>
                    </a:p>
                  </a:txBody>
                  <a:tcPr/>
                </a:tc>
              </a:tr>
              <a:tr h="621290">
                <a:tc>
                  <a:txBody>
                    <a:bodyPr/>
                    <a:lstStyle/>
                    <a:p>
                      <a:r>
                        <a:rPr lang="pl-PL" b="1" dirty="0" smtClean="0"/>
                        <a:t>Condit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8,0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9,6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35,3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8,6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4,2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u="sng" dirty="0" smtClean="0">
                          <a:solidFill>
                            <a:srgbClr val="FF0000"/>
                          </a:solidFill>
                        </a:rPr>
                        <a:t>3,44</a:t>
                      </a:r>
                      <a:endParaRPr lang="pl-PL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Jak można poprawić żyzność gleby?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 rtlCol="0"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Zastosowanie 4 t/ha Conditu powoduje: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podniesienie poziomu próchnicy,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zapewnia w następnych latach dużą zawartość kwasów humusowych i fulwowych w glebie;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ograniczanie wypłukiwania składników mineralnych,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dobre stosunki powietrzno wodne;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zwiększenie ilości mikroorganizmów tlenowych,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poprawę ciepłoty gleby i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zwiększenie możliwości sorpcyjnych gleby!)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Zawartość składników pokarmowych:</a:t>
            </a:r>
            <a:endParaRPr lang="pl-PL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Zasada czynnika ograniczającego plon roślin –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„Prawo Minimum Liebiga”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Tak jak ta nierówna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beczka nigdy nie będzie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napełniona do końca, tak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również rośliny z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niedoborem nawet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jednego  składnika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odżywczego nie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wydadzą maksymalnego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Plonu.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924175"/>
            <a:ext cx="40386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Cd. </a:t>
            </a:r>
            <a:r>
              <a:rPr lang="pl-PL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Zawartość składników </a:t>
            </a:r>
            <a:r>
              <a:rPr 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pokarmowych</a:t>
            </a:r>
            <a:r>
              <a:rPr lang="pl-PL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857375"/>
            <a:ext cx="8153400" cy="4643438"/>
          </a:xfrm>
          <a:ln>
            <a:solidFill>
              <a:schemeClr val="bg2">
                <a:lumMod val="2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Zawartość składników pokarmowych w glebie, a ich dostępność dla korzeni drzew: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Tx/>
              <a:buAutoNum type="arabicPeriod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Wpływ okresów suszy;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Tx/>
              <a:buAutoNum type="arabicPeriod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Wpływ poziomu temperatury gleby;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Tx/>
              <a:buAutoNum type="arabicPeriod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Wpływ odczynu gleby pH;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Tx/>
              <a:buAutoNum type="arabicPeriod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Wpływ stosunku poziomu zawartości K do poziomu zawartości Mg;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Tx/>
              <a:buAutoNum type="arabicPeriod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Wpływ struktury gleby: (Prawidłowa, a wręcz modelowa struktura gleby to najogólniej mówiąc: 20%      powietrza; 20% wody; 3 do 5% próchnicy i 25 do 35% części spławialnych oraz od 30 do  33% części mineralnych).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Tx/>
              <a:buAutoNum type="arabicPeriod"/>
              <a:defRPr/>
            </a:pPr>
            <a:r>
              <a:rPr lang="pl-P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Wpływ poziomu zawartości próchnicy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1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3859</Words>
  <Application>Microsoft Office PowerPoint</Application>
  <PresentationFormat>Pokaz na ekranie (4:3)</PresentationFormat>
  <Paragraphs>411</Paragraphs>
  <Slides>49</Slides>
  <Notes>1</Notes>
  <HiddenSlides>1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1" baseType="lpstr">
      <vt:lpstr>Motyw pakietu Office</vt:lpstr>
      <vt:lpstr>Document</vt:lpstr>
      <vt:lpstr>Podstawowe informacje do produkcji sadowniczej.</vt:lpstr>
      <vt:lpstr>Podstawowe czynniki decydujące o powodzeniu produkcji owoców:</vt:lpstr>
      <vt:lpstr>Gleba- co decyduje o jej urodzajności?</vt:lpstr>
      <vt:lpstr>Stosunek powietrza do wody w glebie:</vt:lpstr>
      <vt:lpstr>Zawartość próchnicy:</vt:lpstr>
      <vt:lpstr>Jak zwiększyć ilość próchnicy w glebie?</vt:lpstr>
      <vt:lpstr>Jak można poprawić żyzność gleby?</vt:lpstr>
      <vt:lpstr>Zawartość składników pokarmowych:</vt:lpstr>
      <vt:lpstr>Cd. Zawartość składników pokarmowych:</vt:lpstr>
      <vt:lpstr>Cd. Zawartość składników pokarmowych:</vt:lpstr>
      <vt:lpstr>Nawożenie doglebowe:</vt:lpstr>
      <vt:lpstr>Cd. Nawożenie doglebowe:</vt:lpstr>
      <vt:lpstr>Jak zminimalizować skutki zmęczenia gleby?</vt:lpstr>
      <vt:lpstr>Cd. Nawożenie doglebowe:</vt:lpstr>
      <vt:lpstr>Cd. Nawożenie doglebowe:</vt:lpstr>
      <vt:lpstr>Cd. Nawożenie doglebowe:</vt:lpstr>
      <vt:lpstr>Cd. Nawożenie doglebowe:</vt:lpstr>
      <vt:lpstr>Warunki progowe w produkcji owoców:</vt:lpstr>
      <vt:lpstr>Nawozy wyprodukowane z alg morskich Ascophyllum Nodosum, czy Ecklonia Maxima.</vt:lpstr>
      <vt:lpstr>Produkty wyprodukowane z alg morskich Ascophyllum Nodosum, czy Ecklonia Maxima.</vt:lpstr>
      <vt:lpstr>Nieudolna krzywa auksyn w trakcie wegetacji:</vt:lpstr>
      <vt:lpstr>Produkty wyprodukowane z alg morskich Ascophyllum Nodosum, czy Ecklonia Maxima.</vt:lpstr>
      <vt:lpstr>Nawozy wyprodukowane z alg morskich Ascophyllum Nodosum, czy Ecklonia Maxima.</vt:lpstr>
      <vt:lpstr>Nawozy wyprodukowane z alg morskich Ascophyllum Nodosum, czy Ecklonia Maxima.</vt:lpstr>
      <vt:lpstr>Nawozy wyprodukowane z alg morskich Ascophyllum Nodosum, czy Ecklonia Maxima.</vt:lpstr>
      <vt:lpstr>Nawozy wyprodukowane z alg morskich Ascophyllum Nodosum, czy Ecklonia Maxima.</vt:lpstr>
      <vt:lpstr>Nawozy wyprodukowane z alg morskich Ascophyllum Nodosum, czy Ecklonia Maxima.</vt:lpstr>
      <vt:lpstr>Nawozy wyprodukowane z alg morskich polecane do stosowania w okresie przed kwitnieniem:</vt:lpstr>
      <vt:lpstr>Nawozy wyprodukowane z alg morskich polecane do stosowania w okresie podziałów komórek:</vt:lpstr>
      <vt:lpstr>Nawozy wyprodukowane z alg morskich polecane do stosowania w okresie po kwitnieniu:</vt:lpstr>
      <vt:lpstr>Nawozy wyprodukowane z alg morskich polecane do stosowania w okresie wzrostu zawiązków (wzbogacenie w wapń):</vt:lpstr>
      <vt:lpstr>Nawozy wyprodukowane z alg morskich polecane do stosowania w celu lepszego wybarwienia owoców:</vt:lpstr>
      <vt:lpstr>Slajd 33</vt:lpstr>
      <vt:lpstr>Slajd 34</vt:lpstr>
      <vt:lpstr>Slajd 35</vt:lpstr>
      <vt:lpstr>Slajd 36</vt:lpstr>
      <vt:lpstr>Slajd 37</vt:lpstr>
      <vt:lpstr>Slajd 38</vt:lpstr>
      <vt:lpstr>Czas absorpcji składników mineralnych z form krystalicznych:</vt:lpstr>
      <vt:lpstr>Nieudolna krzywa auksyn w trakcie wegetacji:</vt:lpstr>
      <vt:lpstr>Warunki zastosowania i przyswajania nawozów dolistnych:</vt:lpstr>
      <vt:lpstr>Cd. Mieszanie nawozów dolistnych ze sobą i z poszczególnymi preparatami:</vt:lpstr>
      <vt:lpstr>Odmiany i podkładki:</vt:lpstr>
      <vt:lpstr>Rola owadów zapylających w produkcji sadowniczej:</vt:lpstr>
      <vt:lpstr>Ochrona i sposób cięcia i formowania koron drzew:</vt:lpstr>
      <vt:lpstr>Terminy i ilości wysiewów zarodników workowych:</vt:lpstr>
      <vt:lpstr>Jabłonie: Parch jabłoniowy:</vt:lpstr>
      <vt:lpstr>Zaraza ogniowa:</vt:lpstr>
      <vt:lpstr>Szydłów: 30.04.2014 roku Opracowanie Adam Fura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Podstawowe informacje do produkcji sadowniczej.</dc:title>
  <cp:lastModifiedBy>Your User Name</cp:lastModifiedBy>
  <cp:revision>2</cp:revision>
  <dcterms:modified xsi:type="dcterms:W3CDTF">2014-04-28T08:06:49Z</dcterms:modified>
</cp:coreProperties>
</file>